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0"/>
  </p:notesMasterIdLst>
  <p:handoutMasterIdLst>
    <p:handoutMasterId r:id="rId51"/>
  </p:handoutMasterIdLst>
  <p:sldIdLst>
    <p:sldId id="256" r:id="rId5"/>
    <p:sldId id="269" r:id="rId6"/>
    <p:sldId id="272" r:id="rId7"/>
    <p:sldId id="257" r:id="rId8"/>
    <p:sldId id="258" r:id="rId9"/>
    <p:sldId id="273" r:id="rId10"/>
    <p:sldId id="274" r:id="rId11"/>
    <p:sldId id="275" r:id="rId12"/>
    <p:sldId id="262" r:id="rId13"/>
    <p:sldId id="276" r:id="rId14"/>
    <p:sldId id="279" r:id="rId15"/>
    <p:sldId id="293" r:id="rId16"/>
    <p:sldId id="284" r:id="rId17"/>
    <p:sldId id="282" r:id="rId18"/>
    <p:sldId id="283" r:id="rId19"/>
    <p:sldId id="281" r:id="rId20"/>
    <p:sldId id="285" r:id="rId21"/>
    <p:sldId id="286" r:id="rId22"/>
    <p:sldId id="287" r:id="rId23"/>
    <p:sldId id="288" r:id="rId24"/>
    <p:sldId id="313" r:id="rId25"/>
    <p:sldId id="314" r:id="rId26"/>
    <p:sldId id="290" r:id="rId27"/>
    <p:sldId id="277" r:id="rId28"/>
    <p:sldId id="291" r:id="rId29"/>
    <p:sldId id="317" r:id="rId30"/>
    <p:sldId id="280" r:id="rId31"/>
    <p:sldId id="319" r:id="rId32"/>
    <p:sldId id="292" r:id="rId33"/>
    <p:sldId id="315" r:id="rId34"/>
    <p:sldId id="321" r:id="rId35"/>
    <p:sldId id="322" r:id="rId36"/>
    <p:sldId id="307" r:id="rId37"/>
    <p:sldId id="309" r:id="rId38"/>
    <p:sldId id="318" r:id="rId39"/>
    <p:sldId id="323" r:id="rId40"/>
    <p:sldId id="324" r:id="rId41"/>
    <p:sldId id="325" r:id="rId42"/>
    <p:sldId id="328" r:id="rId43"/>
    <p:sldId id="326" r:id="rId44"/>
    <p:sldId id="329" r:id="rId45"/>
    <p:sldId id="330" r:id="rId46"/>
    <p:sldId id="310" r:id="rId47"/>
    <p:sldId id="331" r:id="rId48"/>
    <p:sldId id="312" r:id="rId4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69A905"/>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87" autoAdjust="0"/>
    <p:restoredTop sz="94291" autoAdjust="0"/>
  </p:normalViewPr>
  <p:slideViewPr>
    <p:cSldViewPr snapToGrid="0" showGuides="1">
      <p:cViewPr varScale="1">
        <p:scale>
          <a:sx n="82" d="100"/>
          <a:sy n="82" d="100"/>
        </p:scale>
        <p:origin x="557" y="72"/>
      </p:cViewPr>
      <p:guideLst>
        <p:guide pos="3840"/>
        <p:guide orient="horz" pos="2500"/>
        <p:guide pos="4951"/>
      </p:guideLst>
    </p:cSldViewPr>
  </p:slideViewPr>
  <p:notesTextViewPr>
    <p:cViewPr>
      <p:scale>
        <a:sx n="1" d="1"/>
        <a:sy n="1" d="1"/>
      </p:scale>
      <p:origin x="0" y="0"/>
    </p:cViewPr>
  </p:notesTextViewPr>
  <p:sorterViewPr>
    <p:cViewPr>
      <p:scale>
        <a:sx n="100" d="100"/>
        <a:sy n="100" d="100"/>
      </p:scale>
      <p:origin x="0" y="-11779"/>
    </p:cViewPr>
  </p:sorter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5/20/2024</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5/20/2024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8.xml"/><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7.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a:xfrm>
            <a:off x="643230" y="315103"/>
            <a:ext cx="10687050" cy="2790825"/>
          </a:xfrm>
        </p:spPr>
        <p:txBody>
          <a:bodyPr/>
          <a:lstStyle/>
          <a:p>
            <a:br>
              <a:rPr lang="en-US" dirty="0"/>
            </a:br>
            <a:r>
              <a:rPr lang="en-US" b="0" i="0" dirty="0">
                <a:effectLst/>
              </a:rPr>
              <a:t>Business Intelligence Project</a:t>
            </a:r>
            <a:br>
              <a:rPr lang="en-US" dirty="0"/>
            </a:b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83976" y="2929812"/>
            <a:ext cx="11887200" cy="606490"/>
          </a:xfrm>
        </p:spPr>
        <p:txBody>
          <a:bodyPr/>
          <a:lstStyle/>
          <a:p>
            <a:r>
              <a:rPr lang="en-US" dirty="0"/>
              <a:t>Analyzing Kiva Loans Dataset</a:t>
            </a:r>
          </a:p>
          <a:p>
            <a:endParaRPr lang="ru-RU" dirty="0"/>
          </a:p>
        </p:txBody>
      </p:sp>
      <p:sp>
        <p:nvSpPr>
          <p:cNvPr id="9" name="TextBox 8">
            <a:extLst>
              <a:ext uri="{FF2B5EF4-FFF2-40B4-BE49-F238E27FC236}">
                <a16:creationId xmlns:a16="http://schemas.microsoft.com/office/drawing/2014/main" id="{00BF62B4-F39D-AD83-D0F6-B5F7D13F4D82}"/>
              </a:ext>
            </a:extLst>
          </p:cNvPr>
          <p:cNvSpPr txBox="1"/>
          <p:nvPr/>
        </p:nvSpPr>
        <p:spPr>
          <a:xfrm>
            <a:off x="2472612" y="4513295"/>
            <a:ext cx="8957387" cy="777161"/>
          </a:xfrm>
          <a:prstGeom prst="rect">
            <a:avLst/>
          </a:prstGeom>
          <a:noFill/>
        </p:spPr>
        <p:txBody>
          <a:bodyPr wrap="square">
            <a:spAutoFit/>
          </a:bodyPr>
          <a:lstStyle/>
          <a:p>
            <a:pPr>
              <a:lnSpc>
                <a:spcPct val="150000"/>
              </a:lnSpc>
            </a:pPr>
            <a:r>
              <a:rPr lang="en-US" sz="3200" b="0" i="0" dirty="0">
                <a:solidFill>
                  <a:srgbClr val="000000"/>
                </a:solidFill>
                <a:effectLst/>
                <a:latin typeface="Arial" panose="020B0604020202020204" pitchFamily="34" charset="0"/>
              </a:rPr>
              <a:t>            </a:t>
            </a:r>
            <a:r>
              <a:rPr lang="en-US" sz="3200" b="0" i="0" dirty="0">
                <a:solidFill>
                  <a:schemeClr val="bg2"/>
                </a:solidFill>
                <a:effectLst/>
                <a:latin typeface="Arial" panose="020B0604020202020204" pitchFamily="34" charset="0"/>
              </a:rPr>
              <a:t>Analytics Avengers Team</a:t>
            </a:r>
            <a:endParaRPr lang="en-US" sz="3200" b="0" i="0" dirty="0">
              <a:solidFill>
                <a:schemeClr val="bg2"/>
              </a:solidFill>
              <a:effectLst/>
              <a:latin typeface="Söhne"/>
            </a:endParaRPr>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p:txBody>
          <a:bodyPr/>
          <a:lstStyle/>
          <a:p>
            <a:r>
              <a:rPr lang="en-US" dirty="0"/>
              <a:t>DATA EXPLORATION</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10</a:t>
            </a:fld>
            <a:endParaRPr lang="en-US" dirty="0"/>
          </a:p>
        </p:txBody>
      </p:sp>
    </p:spTree>
    <p:extLst>
      <p:ext uri="{BB962C8B-B14F-4D97-AF65-F5344CB8AC3E}">
        <p14:creationId xmlns:p14="http://schemas.microsoft.com/office/powerpoint/2010/main" val="2707726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6EEC47-7C05-2266-3D57-54579AF77C04}"/>
              </a:ext>
            </a:extLst>
          </p:cNvPr>
          <p:cNvSpPr>
            <a:spLocks noGrp="1"/>
          </p:cNvSpPr>
          <p:nvPr>
            <p:ph type="sldNum" sz="quarter" idx="10"/>
          </p:nvPr>
        </p:nvSpPr>
        <p:spPr/>
        <p:txBody>
          <a:bodyPr/>
          <a:lstStyle/>
          <a:p>
            <a:fld id="{D495E168-DA5E-4888-8D8A-92B118324C14}" type="slidenum">
              <a:rPr lang="en-US" noProof="0" smtClean="0"/>
              <a:pPr/>
              <a:t>11</a:t>
            </a:fld>
            <a:endParaRPr lang="en-US" noProof="0" dirty="0"/>
          </a:p>
        </p:txBody>
      </p:sp>
      <p:pic>
        <p:nvPicPr>
          <p:cNvPr id="5" name="Picture 4">
            <a:extLst>
              <a:ext uri="{FF2B5EF4-FFF2-40B4-BE49-F238E27FC236}">
                <a16:creationId xmlns:a16="http://schemas.microsoft.com/office/drawing/2014/main" id="{80FAC586-1D57-7628-124C-CB297E908FE0}"/>
              </a:ext>
            </a:extLst>
          </p:cNvPr>
          <p:cNvPicPr>
            <a:picLocks noChangeAspect="1"/>
          </p:cNvPicPr>
          <p:nvPr/>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7200"/>
                    </a14:imgEffect>
                    <a14:imgEffect>
                      <a14:saturation sat="0"/>
                    </a14:imgEffect>
                  </a14:imgLayer>
                </a14:imgProps>
              </a:ext>
            </a:extLst>
          </a:blip>
          <a:stretch>
            <a:fillRect/>
          </a:stretch>
        </p:blipFill>
        <p:spPr>
          <a:xfrm>
            <a:off x="439656" y="2667097"/>
            <a:ext cx="5381623" cy="3451387"/>
          </a:xfrm>
          <a:prstGeom prst="rect">
            <a:avLst/>
          </a:prstGeom>
        </p:spPr>
      </p:pic>
      <p:pic>
        <p:nvPicPr>
          <p:cNvPr id="6" name="Picture Placeholder 7">
            <a:extLst>
              <a:ext uri="{FF2B5EF4-FFF2-40B4-BE49-F238E27FC236}">
                <a16:creationId xmlns:a16="http://schemas.microsoft.com/office/drawing/2014/main" id="{00BD3C55-5453-8170-54C0-A25BAAAD34D1}"/>
              </a:ext>
            </a:extLst>
          </p:cNvPr>
          <p:cNvPicPr>
            <a:picLocks noChangeAspect="1"/>
          </p:cNvPicPr>
          <p:nvPr/>
        </p:nvPicPr>
        <p:blipFill rotWithShape="1">
          <a:blip r:embed="rId4">
            <a:duotone>
              <a:schemeClr val="accent4">
                <a:shade val="45000"/>
                <a:satMod val="135000"/>
              </a:schemeClr>
              <a:prstClr val="white"/>
            </a:duotone>
          </a:blip>
          <a:srcRect r="9619" b="1"/>
          <a:stretch/>
        </p:blipFill>
        <p:spPr>
          <a:xfrm>
            <a:off x="6088136" y="447771"/>
            <a:ext cx="5410242" cy="3451387"/>
          </a:xfrm>
          <a:prstGeom prst="rect">
            <a:avLst/>
          </a:prstGeom>
          <a:noFill/>
        </p:spPr>
      </p:pic>
      <p:sp>
        <p:nvSpPr>
          <p:cNvPr id="7" name="Text Placeholder 4">
            <a:extLst>
              <a:ext uri="{FF2B5EF4-FFF2-40B4-BE49-F238E27FC236}">
                <a16:creationId xmlns:a16="http://schemas.microsoft.com/office/drawing/2014/main" id="{802795F2-9BBA-552C-0527-9F26FA7F2116}"/>
              </a:ext>
            </a:extLst>
          </p:cNvPr>
          <p:cNvSpPr txBox="1">
            <a:spLocks/>
          </p:cNvSpPr>
          <p:nvPr/>
        </p:nvSpPr>
        <p:spPr>
          <a:xfrm>
            <a:off x="263360" y="374391"/>
            <a:ext cx="5557919" cy="7509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2"/>
                </a:solidFill>
                <a:latin typeface="+mj-lt"/>
              </a:rPr>
              <a:t>Loan Amount</a:t>
            </a:r>
          </a:p>
        </p:txBody>
      </p:sp>
      <p:sp>
        <p:nvSpPr>
          <p:cNvPr id="8" name="Text Placeholder 3">
            <a:extLst>
              <a:ext uri="{FF2B5EF4-FFF2-40B4-BE49-F238E27FC236}">
                <a16:creationId xmlns:a16="http://schemas.microsoft.com/office/drawing/2014/main" id="{CE9A60E1-352D-700E-737D-C81EF5CA88A7}"/>
              </a:ext>
            </a:extLst>
          </p:cNvPr>
          <p:cNvSpPr txBox="1">
            <a:spLocks/>
          </p:cNvSpPr>
          <p:nvPr/>
        </p:nvSpPr>
        <p:spPr>
          <a:xfrm>
            <a:off x="6673080" y="4678801"/>
            <a:ext cx="4953199" cy="17314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Maximum Value : 50000</a:t>
            </a:r>
          </a:p>
          <a:p>
            <a:r>
              <a:rPr lang="en-US" dirty="0">
                <a:solidFill>
                  <a:schemeClr val="bg1"/>
                </a:solidFill>
              </a:rPr>
              <a:t>Minimum Value : 0</a:t>
            </a:r>
          </a:p>
          <a:p>
            <a:r>
              <a:rPr lang="en-US" dirty="0">
                <a:solidFill>
                  <a:schemeClr val="bg1"/>
                </a:solidFill>
              </a:rPr>
              <a:t>Mean : </a:t>
            </a:r>
            <a:r>
              <a:rPr lang="en-US" b="0" i="0" dirty="0">
                <a:solidFill>
                  <a:schemeClr val="bg1"/>
                </a:solidFill>
                <a:effectLst/>
              </a:rPr>
              <a:t>789.871279</a:t>
            </a:r>
            <a:br>
              <a:rPr lang="en-US" dirty="0">
                <a:solidFill>
                  <a:schemeClr val="bg1"/>
                </a:solidFill>
              </a:rPr>
            </a:br>
            <a:endParaRPr lang="en-US" dirty="0">
              <a:solidFill>
                <a:schemeClr val="bg1"/>
              </a:solidFill>
            </a:endParaRPr>
          </a:p>
        </p:txBody>
      </p:sp>
      <p:sp>
        <p:nvSpPr>
          <p:cNvPr id="9" name="Text Placeholder 3">
            <a:extLst>
              <a:ext uri="{FF2B5EF4-FFF2-40B4-BE49-F238E27FC236}">
                <a16:creationId xmlns:a16="http://schemas.microsoft.com/office/drawing/2014/main" id="{97444905-12AC-86DA-4413-3E8294D84850}"/>
              </a:ext>
            </a:extLst>
          </p:cNvPr>
          <p:cNvSpPr txBox="1">
            <a:spLocks/>
          </p:cNvSpPr>
          <p:nvPr/>
        </p:nvSpPr>
        <p:spPr>
          <a:xfrm>
            <a:off x="669909" y="949967"/>
            <a:ext cx="4921115" cy="13864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Maximum Value : 50000</a:t>
            </a:r>
          </a:p>
          <a:p>
            <a:r>
              <a:rPr lang="en-US" dirty="0">
                <a:solidFill>
                  <a:schemeClr val="bg1"/>
                </a:solidFill>
              </a:rPr>
              <a:t>Minimum Value : 25</a:t>
            </a:r>
          </a:p>
          <a:p>
            <a:r>
              <a:rPr lang="en-US" dirty="0">
                <a:solidFill>
                  <a:schemeClr val="bg1"/>
                </a:solidFill>
              </a:rPr>
              <a:t>Mean : </a:t>
            </a:r>
            <a:r>
              <a:rPr lang="en-US" b="0" i="0" dirty="0">
                <a:solidFill>
                  <a:schemeClr val="bg1"/>
                </a:solidFill>
                <a:effectLst/>
              </a:rPr>
              <a:t>843.059653</a:t>
            </a:r>
            <a:br>
              <a:rPr lang="en-US" dirty="0">
                <a:solidFill>
                  <a:schemeClr val="bg1"/>
                </a:solidFill>
              </a:rPr>
            </a:br>
            <a:endParaRPr lang="en-US" dirty="0">
              <a:solidFill>
                <a:schemeClr val="bg1"/>
              </a:solidFill>
            </a:endParaRPr>
          </a:p>
        </p:txBody>
      </p:sp>
      <p:sp>
        <p:nvSpPr>
          <p:cNvPr id="10" name="Text Placeholder 4">
            <a:extLst>
              <a:ext uri="{FF2B5EF4-FFF2-40B4-BE49-F238E27FC236}">
                <a16:creationId xmlns:a16="http://schemas.microsoft.com/office/drawing/2014/main" id="{AB3E2E2A-4B34-E1E1-9373-2D8FC8D8C065}"/>
              </a:ext>
            </a:extLst>
          </p:cNvPr>
          <p:cNvSpPr txBox="1">
            <a:spLocks/>
          </p:cNvSpPr>
          <p:nvPr/>
        </p:nvSpPr>
        <p:spPr>
          <a:xfrm>
            <a:off x="6340642" y="4030626"/>
            <a:ext cx="5557919" cy="7509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2"/>
                </a:solidFill>
                <a:latin typeface="+mj-lt"/>
              </a:rPr>
              <a:t>Funded  Amount</a:t>
            </a:r>
          </a:p>
        </p:txBody>
      </p:sp>
    </p:spTree>
    <p:extLst>
      <p:ext uri="{BB962C8B-B14F-4D97-AF65-F5344CB8AC3E}">
        <p14:creationId xmlns:p14="http://schemas.microsoft.com/office/powerpoint/2010/main" val="971549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696DE7-A1FC-90A9-8358-43C5A5E81F79}"/>
              </a:ext>
            </a:extLst>
          </p:cNvPr>
          <p:cNvSpPr>
            <a:spLocks noGrp="1"/>
          </p:cNvSpPr>
          <p:nvPr>
            <p:ph type="sldNum" sz="quarter" idx="10"/>
          </p:nvPr>
        </p:nvSpPr>
        <p:spPr/>
        <p:txBody>
          <a:bodyPr/>
          <a:lstStyle/>
          <a:p>
            <a:fld id="{D495E168-DA5E-4888-8D8A-92B118324C14}" type="slidenum">
              <a:rPr lang="en-US" noProof="0" smtClean="0"/>
              <a:pPr/>
              <a:t>12</a:t>
            </a:fld>
            <a:endParaRPr lang="en-US" noProof="0" dirty="0"/>
          </a:p>
        </p:txBody>
      </p:sp>
      <p:sp>
        <p:nvSpPr>
          <p:cNvPr id="4" name="Title 3">
            <a:extLst>
              <a:ext uri="{FF2B5EF4-FFF2-40B4-BE49-F238E27FC236}">
                <a16:creationId xmlns:a16="http://schemas.microsoft.com/office/drawing/2014/main" id="{5917DDC3-2609-00D5-F34F-5091EB7B5F93}"/>
              </a:ext>
            </a:extLst>
          </p:cNvPr>
          <p:cNvSpPr>
            <a:spLocks noGrp="1"/>
          </p:cNvSpPr>
          <p:nvPr>
            <p:ph type="title"/>
          </p:nvPr>
        </p:nvSpPr>
        <p:spPr/>
        <p:txBody>
          <a:bodyPr/>
          <a:lstStyle/>
          <a:p>
            <a:r>
              <a:rPr lang="en-US" dirty="0"/>
              <a:t>Correlation Between every Columns </a:t>
            </a:r>
          </a:p>
        </p:txBody>
      </p:sp>
      <p:sp>
        <p:nvSpPr>
          <p:cNvPr id="5" name="Media Placeholder 4">
            <a:extLst>
              <a:ext uri="{FF2B5EF4-FFF2-40B4-BE49-F238E27FC236}">
                <a16:creationId xmlns:a16="http://schemas.microsoft.com/office/drawing/2014/main" id="{16F3C6F5-AA3A-1BC8-1CF0-2F85A616198C}"/>
              </a:ext>
            </a:extLst>
          </p:cNvPr>
          <p:cNvSpPr>
            <a:spLocks noGrp="1"/>
          </p:cNvSpPr>
          <p:nvPr>
            <p:ph type="media" sz="quarter" idx="17"/>
          </p:nvPr>
        </p:nvSpPr>
        <p:spPr/>
        <p:txBody>
          <a:bodyPr/>
          <a:lstStyle/>
          <a:p>
            <a:endParaRPr lang="en-US"/>
          </a:p>
        </p:txBody>
      </p:sp>
      <p:pic>
        <p:nvPicPr>
          <p:cNvPr id="7" name="Picture 6">
            <a:extLst>
              <a:ext uri="{FF2B5EF4-FFF2-40B4-BE49-F238E27FC236}">
                <a16:creationId xmlns:a16="http://schemas.microsoft.com/office/drawing/2014/main" id="{F8CC89B9-E297-8ACE-D917-00970070F62E}"/>
              </a:ext>
            </a:extLst>
          </p:cNvPr>
          <p:cNvPicPr>
            <a:picLocks noChangeAspect="1"/>
          </p:cNvPicPr>
          <p:nvPr/>
        </p:nvPicPr>
        <p:blipFill>
          <a:blip r:embed="rId2">
            <a:duotone>
              <a:schemeClr val="accent3">
                <a:shade val="45000"/>
                <a:satMod val="135000"/>
              </a:schemeClr>
              <a:prstClr val="white"/>
            </a:duotone>
          </a:blip>
          <a:stretch>
            <a:fillRect/>
          </a:stretch>
        </p:blipFill>
        <p:spPr>
          <a:xfrm>
            <a:off x="1395985" y="1497771"/>
            <a:ext cx="9400032" cy="4215384"/>
          </a:xfrm>
          <a:prstGeom prst="rect">
            <a:avLst/>
          </a:prstGeom>
        </p:spPr>
      </p:pic>
    </p:spTree>
    <p:extLst>
      <p:ext uri="{BB962C8B-B14F-4D97-AF65-F5344CB8AC3E}">
        <p14:creationId xmlns:p14="http://schemas.microsoft.com/office/powerpoint/2010/main" val="1815839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3A0C6A-59C3-271B-6D30-3B9D1769BF97}"/>
              </a:ext>
            </a:extLst>
          </p:cNvPr>
          <p:cNvSpPr>
            <a:spLocks noGrp="1"/>
          </p:cNvSpPr>
          <p:nvPr>
            <p:ph type="sldNum" sz="quarter" idx="10"/>
          </p:nvPr>
        </p:nvSpPr>
        <p:spPr>
          <a:xfrm>
            <a:off x="5821279" y="6118484"/>
            <a:ext cx="549442" cy="365125"/>
          </a:xfrm>
        </p:spPr>
        <p:txBody>
          <a:bodyPr anchor="ctr">
            <a:normAutofit/>
          </a:bodyPr>
          <a:lstStyle/>
          <a:p>
            <a:pPr>
              <a:spcAft>
                <a:spcPts val="600"/>
              </a:spcAft>
            </a:pPr>
            <a:fld id="{D495E168-DA5E-4888-8D8A-92B118324C14}" type="slidenum">
              <a:rPr lang="en-US" noProof="0" smtClean="0"/>
              <a:pPr>
                <a:spcAft>
                  <a:spcPts val="600"/>
                </a:spcAft>
              </a:pPr>
              <a:t>13</a:t>
            </a:fld>
            <a:endParaRPr lang="en-US" noProof="0"/>
          </a:p>
        </p:txBody>
      </p:sp>
      <p:sp>
        <p:nvSpPr>
          <p:cNvPr id="15" name="Title 3">
            <a:extLst>
              <a:ext uri="{FF2B5EF4-FFF2-40B4-BE49-F238E27FC236}">
                <a16:creationId xmlns:a16="http://schemas.microsoft.com/office/drawing/2014/main" id="{EBDF4A2B-2327-215B-63BE-9E8D6027F8C2}"/>
              </a:ext>
            </a:extLst>
          </p:cNvPr>
          <p:cNvSpPr>
            <a:spLocks noGrp="1"/>
          </p:cNvSpPr>
          <p:nvPr>
            <p:ph type="title"/>
          </p:nvPr>
        </p:nvSpPr>
        <p:spPr>
          <a:xfrm>
            <a:off x="839788" y="457200"/>
            <a:ext cx="3932237" cy="1600200"/>
          </a:xfrm>
        </p:spPr>
        <p:txBody>
          <a:bodyPr anchor="b">
            <a:normAutofit/>
          </a:bodyPr>
          <a:lstStyle/>
          <a:p>
            <a:r>
              <a:rPr lang="en-US" dirty="0"/>
              <a:t>Term In Months</a:t>
            </a:r>
          </a:p>
        </p:txBody>
      </p:sp>
      <p:sp>
        <p:nvSpPr>
          <p:cNvPr id="17" name="Text Placeholder 4">
            <a:extLst>
              <a:ext uri="{FF2B5EF4-FFF2-40B4-BE49-F238E27FC236}">
                <a16:creationId xmlns:a16="http://schemas.microsoft.com/office/drawing/2014/main" id="{79A26355-B521-F4EA-A058-F07994081C16}"/>
              </a:ext>
            </a:extLst>
          </p:cNvPr>
          <p:cNvSpPr>
            <a:spLocks noGrp="1"/>
          </p:cNvSpPr>
          <p:nvPr>
            <p:ph type="body" sz="half" idx="2"/>
          </p:nvPr>
        </p:nvSpPr>
        <p:spPr>
          <a:xfrm>
            <a:off x="839788" y="3261360"/>
            <a:ext cx="3932237" cy="873760"/>
          </a:xfrm>
        </p:spPr>
        <p:txBody>
          <a:bodyPr>
            <a:normAutofit fontScale="92500" lnSpcReduction="20000"/>
          </a:bodyPr>
          <a:lstStyle/>
          <a:p>
            <a:pPr marL="285750" indent="-285750">
              <a:buFont typeface="Wingdings" panose="05000000000000000000" pitchFamily="2" charset="2"/>
              <a:buChar char="Ø"/>
            </a:pPr>
            <a:r>
              <a:rPr lang="en-US" dirty="0"/>
              <a:t>Maximum Months is </a:t>
            </a:r>
            <a:r>
              <a:rPr lang="en-US" dirty="0">
                <a:solidFill>
                  <a:schemeClr val="bg1"/>
                </a:solidFill>
              </a:rPr>
              <a:t>145$ </a:t>
            </a:r>
          </a:p>
          <a:p>
            <a:pPr marL="285750" indent="-285750">
              <a:buFont typeface="Wingdings" panose="05000000000000000000" pitchFamily="2" charset="2"/>
              <a:buChar char="Ø"/>
            </a:pPr>
            <a:r>
              <a:rPr lang="en-US" b="0" i="0" dirty="0">
                <a:effectLst/>
              </a:rPr>
              <a:t>Minimum Month is </a:t>
            </a:r>
            <a:r>
              <a:rPr lang="en-US" b="0" i="0" dirty="0">
                <a:solidFill>
                  <a:schemeClr val="bg1"/>
                </a:solidFill>
                <a:effectLst/>
              </a:rPr>
              <a:t>1$</a:t>
            </a:r>
          </a:p>
          <a:p>
            <a:pPr marL="285750" indent="-285750">
              <a:buFont typeface="Wingdings" panose="05000000000000000000" pitchFamily="2" charset="2"/>
              <a:buChar char="Ø"/>
            </a:pPr>
            <a:r>
              <a:rPr lang="en-US" b="0" i="0" dirty="0">
                <a:effectLst/>
              </a:rPr>
              <a:t>Mean is </a:t>
            </a:r>
            <a:r>
              <a:rPr lang="en-US" b="0" i="0" dirty="0">
                <a:solidFill>
                  <a:schemeClr val="bg1"/>
                </a:solidFill>
                <a:effectLst/>
              </a:rPr>
              <a:t>14$</a:t>
            </a:r>
            <a:endParaRPr lang="en-US" dirty="0"/>
          </a:p>
        </p:txBody>
      </p:sp>
      <p:pic>
        <p:nvPicPr>
          <p:cNvPr id="6" name="Picture 5" descr="A graph of statistics for term in months&#10;&#10;Description automatically generated">
            <a:extLst>
              <a:ext uri="{FF2B5EF4-FFF2-40B4-BE49-F238E27FC236}">
                <a16:creationId xmlns:a16="http://schemas.microsoft.com/office/drawing/2014/main" id="{7C6C64D7-F9EA-E044-76FC-8A6A0418278C}"/>
              </a:ext>
            </a:extLst>
          </p:cNvPr>
          <p:cNvPicPr>
            <a:picLocks noChangeAspect="1"/>
          </p:cNvPicPr>
          <p:nvPr/>
        </p:nvPicPr>
        <p:blipFill>
          <a:blip r:embed="rId2">
            <a:duotone>
              <a:schemeClr val="accent3">
                <a:shade val="45000"/>
                <a:satMod val="135000"/>
              </a:schemeClr>
              <a:prstClr val="white"/>
            </a:duotone>
          </a:blip>
          <a:stretch>
            <a:fillRect/>
          </a:stretch>
        </p:blipFill>
        <p:spPr>
          <a:xfrm>
            <a:off x="5413692" y="911480"/>
            <a:ext cx="6172200" cy="4459413"/>
          </a:xfrm>
          <a:prstGeom prst="rect">
            <a:avLst/>
          </a:prstGeom>
          <a:noFill/>
        </p:spPr>
      </p:pic>
    </p:spTree>
    <p:extLst>
      <p:ext uri="{BB962C8B-B14F-4D97-AF65-F5344CB8AC3E}">
        <p14:creationId xmlns:p14="http://schemas.microsoft.com/office/powerpoint/2010/main" val="2985391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B1D6EC-F6B7-EE42-D9C4-103A1719F7A9}"/>
              </a:ext>
            </a:extLst>
          </p:cNvPr>
          <p:cNvSpPr>
            <a:spLocks noGrp="1"/>
          </p:cNvSpPr>
          <p:nvPr>
            <p:ph type="sldNum" sz="quarter" idx="10"/>
          </p:nvPr>
        </p:nvSpPr>
        <p:spPr/>
        <p:txBody>
          <a:bodyPr/>
          <a:lstStyle/>
          <a:p>
            <a:fld id="{D495E168-DA5E-4888-8D8A-92B118324C14}" type="slidenum">
              <a:rPr lang="en-US" noProof="0" smtClean="0"/>
              <a:pPr/>
              <a:t>14</a:t>
            </a:fld>
            <a:endParaRPr lang="en-US" noProof="0" dirty="0"/>
          </a:p>
        </p:txBody>
      </p:sp>
      <p:sp>
        <p:nvSpPr>
          <p:cNvPr id="4" name="Title 3">
            <a:extLst>
              <a:ext uri="{FF2B5EF4-FFF2-40B4-BE49-F238E27FC236}">
                <a16:creationId xmlns:a16="http://schemas.microsoft.com/office/drawing/2014/main" id="{008F2DF8-9F5F-39F0-47C6-CFA673788E90}"/>
              </a:ext>
            </a:extLst>
          </p:cNvPr>
          <p:cNvSpPr>
            <a:spLocks noGrp="1"/>
          </p:cNvSpPr>
          <p:nvPr>
            <p:ph type="title"/>
          </p:nvPr>
        </p:nvSpPr>
        <p:spPr/>
        <p:txBody>
          <a:bodyPr/>
          <a:lstStyle/>
          <a:p>
            <a:r>
              <a:rPr lang="en-US" dirty="0"/>
              <a:t>Sector &amp; Country</a:t>
            </a:r>
          </a:p>
        </p:txBody>
      </p:sp>
      <p:sp>
        <p:nvSpPr>
          <p:cNvPr id="5" name="Text Placeholder 4">
            <a:extLst>
              <a:ext uri="{FF2B5EF4-FFF2-40B4-BE49-F238E27FC236}">
                <a16:creationId xmlns:a16="http://schemas.microsoft.com/office/drawing/2014/main" id="{C6C2C5E1-1938-2672-EB7B-FD3BD10FC358}"/>
              </a:ext>
            </a:extLst>
          </p:cNvPr>
          <p:cNvSpPr>
            <a:spLocks noGrp="1"/>
          </p:cNvSpPr>
          <p:nvPr>
            <p:ph type="body" idx="1"/>
          </p:nvPr>
        </p:nvSpPr>
        <p:spPr/>
        <p:txBody>
          <a:bodyPr/>
          <a:lstStyle/>
          <a:p>
            <a:r>
              <a:rPr lang="en-US" dirty="0"/>
              <a:t>Sector Frequency</a:t>
            </a:r>
          </a:p>
        </p:txBody>
      </p:sp>
      <p:pic>
        <p:nvPicPr>
          <p:cNvPr id="10" name="Content Placeholder 9">
            <a:extLst>
              <a:ext uri="{FF2B5EF4-FFF2-40B4-BE49-F238E27FC236}">
                <a16:creationId xmlns:a16="http://schemas.microsoft.com/office/drawing/2014/main" id="{F1119689-5536-9EA6-A8D5-1C15540FA844}"/>
              </a:ext>
            </a:extLst>
          </p:cNvPr>
          <p:cNvPicPr>
            <a:picLocks noGrp="1" noChangeAspect="1"/>
          </p:cNvPicPr>
          <p:nvPr>
            <p:ph sz="half" idx="2"/>
          </p:nvPr>
        </p:nvPicPr>
        <p:blipFill>
          <a:blip r:embed="rId2"/>
          <a:stretch>
            <a:fillRect/>
          </a:stretch>
        </p:blipFill>
        <p:spPr>
          <a:xfrm>
            <a:off x="1053866" y="2505075"/>
            <a:ext cx="4729631" cy="3684588"/>
          </a:xfrm>
        </p:spPr>
      </p:pic>
      <p:sp>
        <p:nvSpPr>
          <p:cNvPr id="7" name="Text Placeholder 6">
            <a:extLst>
              <a:ext uri="{FF2B5EF4-FFF2-40B4-BE49-F238E27FC236}">
                <a16:creationId xmlns:a16="http://schemas.microsoft.com/office/drawing/2014/main" id="{7493F756-4B43-8557-F91D-4D96AB2003DE}"/>
              </a:ext>
            </a:extLst>
          </p:cNvPr>
          <p:cNvSpPr>
            <a:spLocks noGrp="1"/>
          </p:cNvSpPr>
          <p:nvPr>
            <p:ph type="body" sz="quarter" idx="3"/>
          </p:nvPr>
        </p:nvSpPr>
        <p:spPr/>
        <p:txBody>
          <a:bodyPr/>
          <a:lstStyle/>
          <a:p>
            <a:r>
              <a:rPr lang="en-US" dirty="0"/>
              <a:t>Country Frequency </a:t>
            </a:r>
          </a:p>
        </p:txBody>
      </p:sp>
      <p:pic>
        <p:nvPicPr>
          <p:cNvPr id="14" name="Content Placeholder 13">
            <a:extLst>
              <a:ext uri="{FF2B5EF4-FFF2-40B4-BE49-F238E27FC236}">
                <a16:creationId xmlns:a16="http://schemas.microsoft.com/office/drawing/2014/main" id="{AA11313B-DEEF-91BC-675E-5B832199AB3F}"/>
              </a:ext>
            </a:extLst>
          </p:cNvPr>
          <p:cNvPicPr>
            <a:picLocks noGrp="1" noChangeAspect="1"/>
          </p:cNvPicPr>
          <p:nvPr>
            <p:ph sz="quarter" idx="4"/>
          </p:nvPr>
        </p:nvPicPr>
        <p:blipFill>
          <a:blip r:embed="rId3"/>
          <a:stretch>
            <a:fillRect/>
          </a:stretch>
        </p:blipFill>
        <p:spPr>
          <a:xfrm>
            <a:off x="6405566" y="2505075"/>
            <a:ext cx="4716455" cy="3684588"/>
          </a:xfrm>
        </p:spPr>
      </p:pic>
    </p:spTree>
    <p:extLst>
      <p:ext uri="{BB962C8B-B14F-4D97-AF65-F5344CB8AC3E}">
        <p14:creationId xmlns:p14="http://schemas.microsoft.com/office/powerpoint/2010/main" val="3217097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3A0C6A-59C3-271B-6D30-3B9D1769BF97}"/>
              </a:ext>
            </a:extLst>
          </p:cNvPr>
          <p:cNvSpPr>
            <a:spLocks noGrp="1"/>
          </p:cNvSpPr>
          <p:nvPr>
            <p:ph type="sldNum" sz="quarter" idx="10"/>
          </p:nvPr>
        </p:nvSpPr>
        <p:spPr>
          <a:xfrm>
            <a:off x="5821279" y="6118484"/>
            <a:ext cx="549442" cy="365125"/>
          </a:xfrm>
        </p:spPr>
        <p:txBody>
          <a:bodyPr anchor="ctr">
            <a:normAutofit/>
          </a:bodyPr>
          <a:lstStyle/>
          <a:p>
            <a:pPr>
              <a:spcAft>
                <a:spcPts val="600"/>
              </a:spcAft>
            </a:pPr>
            <a:fld id="{D495E168-DA5E-4888-8D8A-92B118324C14}" type="slidenum">
              <a:rPr lang="en-US" noProof="0" smtClean="0"/>
              <a:pPr>
                <a:spcAft>
                  <a:spcPts val="600"/>
                </a:spcAft>
              </a:pPr>
              <a:t>15</a:t>
            </a:fld>
            <a:endParaRPr lang="en-US" noProof="0"/>
          </a:p>
        </p:txBody>
      </p:sp>
      <p:sp>
        <p:nvSpPr>
          <p:cNvPr id="15" name="Title 3">
            <a:extLst>
              <a:ext uri="{FF2B5EF4-FFF2-40B4-BE49-F238E27FC236}">
                <a16:creationId xmlns:a16="http://schemas.microsoft.com/office/drawing/2014/main" id="{EBDF4A2B-2327-215B-63BE-9E8D6027F8C2}"/>
              </a:ext>
            </a:extLst>
          </p:cNvPr>
          <p:cNvSpPr>
            <a:spLocks noGrp="1"/>
          </p:cNvSpPr>
          <p:nvPr>
            <p:ph type="title"/>
          </p:nvPr>
        </p:nvSpPr>
        <p:spPr>
          <a:xfrm>
            <a:off x="839788" y="457200"/>
            <a:ext cx="3932237" cy="1600200"/>
          </a:xfrm>
        </p:spPr>
        <p:txBody>
          <a:bodyPr/>
          <a:lstStyle/>
          <a:p>
            <a:r>
              <a:rPr lang="en-US" dirty="0"/>
              <a:t>Repayment Interval</a:t>
            </a:r>
          </a:p>
        </p:txBody>
      </p:sp>
      <p:sp>
        <p:nvSpPr>
          <p:cNvPr id="17" name="Text Placeholder 4">
            <a:extLst>
              <a:ext uri="{FF2B5EF4-FFF2-40B4-BE49-F238E27FC236}">
                <a16:creationId xmlns:a16="http://schemas.microsoft.com/office/drawing/2014/main" id="{79A26355-B521-F4EA-A058-F07994081C16}"/>
              </a:ext>
            </a:extLst>
          </p:cNvPr>
          <p:cNvSpPr>
            <a:spLocks noGrp="1"/>
          </p:cNvSpPr>
          <p:nvPr>
            <p:ph type="body" sz="half" idx="2"/>
          </p:nvPr>
        </p:nvSpPr>
        <p:spPr>
          <a:xfrm>
            <a:off x="839788" y="2177592"/>
            <a:ext cx="3932237" cy="3691396"/>
          </a:xfrm>
        </p:spPr>
        <p:txBody>
          <a:bodyPr/>
          <a:lstStyle/>
          <a:p>
            <a:pPr marL="285750" indent="-285750">
              <a:lnSpc>
                <a:spcPct val="100000"/>
              </a:lnSpc>
              <a:buFont typeface="Wingdings" panose="05000000000000000000" pitchFamily="2" charset="2"/>
              <a:buChar char="Ø"/>
            </a:pPr>
            <a:r>
              <a:rPr lang="en-US" dirty="0">
                <a:latin typeface="+mj-lt"/>
              </a:rPr>
              <a:t>Four Type of Interval:</a:t>
            </a:r>
          </a:p>
          <a:p>
            <a:pPr marL="742950" lvl="1" indent="-285750">
              <a:lnSpc>
                <a:spcPct val="100000"/>
              </a:lnSpc>
              <a:buFont typeface="Arial" panose="020B0604020202020204" pitchFamily="34" charset="0"/>
              <a:buChar char="•"/>
            </a:pPr>
            <a:r>
              <a:rPr lang="en-US" dirty="0">
                <a:solidFill>
                  <a:schemeClr val="bg1"/>
                </a:solidFill>
                <a:latin typeface="+mj-lt"/>
              </a:rPr>
              <a:t>Monthly</a:t>
            </a:r>
          </a:p>
          <a:p>
            <a:pPr marL="742950" lvl="1" indent="-285750">
              <a:lnSpc>
                <a:spcPct val="100000"/>
              </a:lnSpc>
              <a:buFont typeface="Arial" panose="020B0604020202020204" pitchFamily="34" charset="0"/>
              <a:buChar char="•"/>
            </a:pPr>
            <a:r>
              <a:rPr lang="en-US" dirty="0">
                <a:solidFill>
                  <a:schemeClr val="bg1"/>
                </a:solidFill>
                <a:latin typeface="+mj-lt"/>
              </a:rPr>
              <a:t>Irregular</a:t>
            </a:r>
          </a:p>
          <a:p>
            <a:pPr marL="742950" lvl="1" indent="-285750">
              <a:lnSpc>
                <a:spcPct val="100000"/>
              </a:lnSpc>
              <a:buFont typeface="Arial" panose="020B0604020202020204" pitchFamily="34" charset="0"/>
              <a:buChar char="•"/>
            </a:pPr>
            <a:r>
              <a:rPr lang="en-US" dirty="0">
                <a:solidFill>
                  <a:schemeClr val="bg1"/>
                </a:solidFill>
                <a:latin typeface="+mj-lt"/>
              </a:rPr>
              <a:t>Bullet</a:t>
            </a:r>
          </a:p>
          <a:p>
            <a:pPr marL="742950" lvl="1" indent="-285750">
              <a:lnSpc>
                <a:spcPct val="100000"/>
              </a:lnSpc>
              <a:buFont typeface="Arial" panose="020B0604020202020204" pitchFamily="34" charset="0"/>
              <a:buChar char="•"/>
            </a:pPr>
            <a:r>
              <a:rPr lang="en-US" dirty="0">
                <a:solidFill>
                  <a:schemeClr val="bg1"/>
                </a:solidFill>
                <a:latin typeface="+mj-lt"/>
              </a:rPr>
              <a:t>Weekly</a:t>
            </a:r>
          </a:p>
          <a:p>
            <a:pPr marL="285750" indent="-285750">
              <a:buFont typeface="Wingdings" panose="05000000000000000000" pitchFamily="2" charset="2"/>
              <a:buChar char="Ø"/>
            </a:pPr>
            <a:r>
              <a:rPr lang="en-US" b="0" i="0" dirty="0">
                <a:effectLst/>
                <a:latin typeface="Söhne"/>
              </a:rPr>
              <a:t>Monthly  repayment is the most </a:t>
            </a:r>
            <a:r>
              <a:rPr lang="en-US" dirty="0">
                <a:latin typeface="Söhne"/>
              </a:rPr>
              <a:t>c</a:t>
            </a:r>
            <a:r>
              <a:rPr lang="en-US" b="0" i="0" dirty="0">
                <a:effectLst/>
                <a:latin typeface="Söhne"/>
              </a:rPr>
              <a:t>ommon interval , followed by irregular and bullet repayment intervals.</a:t>
            </a:r>
          </a:p>
          <a:p>
            <a:pPr marL="285750" indent="-285750">
              <a:buFont typeface="Wingdings" panose="05000000000000000000" pitchFamily="2" charset="2"/>
              <a:buChar char="Ø"/>
            </a:pPr>
            <a:r>
              <a:rPr lang="en-US" b="0" i="0" dirty="0">
                <a:effectLst/>
                <a:latin typeface="Söhne"/>
              </a:rPr>
              <a:t>Weekly repayment has the lowest frequency.</a:t>
            </a:r>
            <a:br>
              <a:rPr lang="en-US" dirty="0"/>
            </a:br>
            <a:endParaRPr lang="en-US" dirty="0">
              <a:latin typeface="+mj-lt"/>
            </a:endParaRPr>
          </a:p>
          <a:p>
            <a:pPr>
              <a:lnSpc>
                <a:spcPct val="200000"/>
              </a:lnSpc>
            </a:pPr>
            <a:endParaRPr lang="en-US" dirty="0">
              <a:latin typeface="+mj-lt"/>
            </a:endParaRPr>
          </a:p>
        </p:txBody>
      </p:sp>
      <p:pic>
        <p:nvPicPr>
          <p:cNvPr id="4" name="Picture 3">
            <a:extLst>
              <a:ext uri="{FF2B5EF4-FFF2-40B4-BE49-F238E27FC236}">
                <a16:creationId xmlns:a16="http://schemas.microsoft.com/office/drawing/2014/main" id="{CECD33B7-ADD0-941A-5D5D-C7A55C1D67B3}"/>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6167535" y="1376362"/>
            <a:ext cx="4770321" cy="4402587"/>
          </a:xfrm>
          <a:prstGeom prst="rect">
            <a:avLst/>
          </a:prstGeom>
        </p:spPr>
      </p:pic>
    </p:spTree>
    <p:extLst>
      <p:ext uri="{BB962C8B-B14F-4D97-AF65-F5344CB8AC3E}">
        <p14:creationId xmlns:p14="http://schemas.microsoft.com/office/powerpoint/2010/main" val="4286368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04F269-18A3-9B4C-6EE9-EF2F08266157}"/>
              </a:ext>
            </a:extLst>
          </p:cNvPr>
          <p:cNvSpPr>
            <a:spLocks noGrp="1"/>
          </p:cNvSpPr>
          <p:nvPr>
            <p:ph type="sldNum" sz="quarter" idx="10"/>
          </p:nvPr>
        </p:nvSpPr>
        <p:spPr/>
        <p:txBody>
          <a:bodyPr/>
          <a:lstStyle/>
          <a:p>
            <a:fld id="{D495E168-DA5E-4888-8D8A-92B118324C14}" type="slidenum">
              <a:rPr lang="en-US" noProof="0" smtClean="0"/>
              <a:pPr/>
              <a:t>16</a:t>
            </a:fld>
            <a:endParaRPr lang="en-US" noProof="0" dirty="0"/>
          </a:p>
        </p:txBody>
      </p:sp>
      <p:sp>
        <p:nvSpPr>
          <p:cNvPr id="4" name="Title 3">
            <a:extLst>
              <a:ext uri="{FF2B5EF4-FFF2-40B4-BE49-F238E27FC236}">
                <a16:creationId xmlns:a16="http://schemas.microsoft.com/office/drawing/2014/main" id="{B4C5B50E-84E6-469C-1E03-7E017996F778}"/>
              </a:ext>
            </a:extLst>
          </p:cNvPr>
          <p:cNvSpPr>
            <a:spLocks noGrp="1"/>
          </p:cNvSpPr>
          <p:nvPr>
            <p:ph type="title"/>
          </p:nvPr>
        </p:nvSpPr>
        <p:spPr>
          <a:xfrm>
            <a:off x="6370721" y="1703569"/>
            <a:ext cx="4541119" cy="1104166"/>
          </a:xfrm>
        </p:spPr>
        <p:txBody>
          <a:bodyPr>
            <a:normAutofit/>
          </a:bodyPr>
          <a:lstStyle/>
          <a:p>
            <a:pPr marL="342900" indent="-342900">
              <a:buFont typeface="Wingdings" panose="05000000000000000000" pitchFamily="2" charset="2"/>
              <a:buChar char="Ø"/>
            </a:pPr>
            <a:r>
              <a:rPr lang="en-US" sz="2400" b="0" i="0" dirty="0">
                <a:effectLst/>
                <a:latin typeface="+mn-lt"/>
              </a:rPr>
              <a:t>Month with the most occurrences: </a:t>
            </a:r>
            <a:r>
              <a:rPr lang="en-US" sz="2400" b="0" i="0" dirty="0">
                <a:solidFill>
                  <a:schemeClr val="bg2"/>
                </a:solidFill>
                <a:effectLst/>
                <a:latin typeface="+mn-lt"/>
              </a:rPr>
              <a:t>May,</a:t>
            </a:r>
            <a:r>
              <a:rPr lang="en-US" sz="2400" b="0" i="0" dirty="0">
                <a:effectLst/>
                <a:latin typeface="+mn-lt"/>
              </a:rPr>
              <a:t> Count: </a:t>
            </a:r>
            <a:r>
              <a:rPr lang="en-US" sz="2400" b="0" i="0" dirty="0">
                <a:solidFill>
                  <a:schemeClr val="bg2"/>
                </a:solidFill>
                <a:effectLst/>
                <a:latin typeface="+mn-lt"/>
              </a:rPr>
              <a:t>124</a:t>
            </a:r>
            <a:endParaRPr lang="en-US" sz="2400" dirty="0">
              <a:solidFill>
                <a:schemeClr val="bg2"/>
              </a:solidFill>
              <a:latin typeface="+mn-lt"/>
            </a:endParaRPr>
          </a:p>
        </p:txBody>
      </p:sp>
      <p:sp>
        <p:nvSpPr>
          <p:cNvPr id="6" name="object 7" descr="Beige rectangle">
            <a:extLst>
              <a:ext uri="{FF2B5EF4-FFF2-40B4-BE49-F238E27FC236}">
                <a16:creationId xmlns:a16="http://schemas.microsoft.com/office/drawing/2014/main" id="{D005F7D5-638D-ADA3-BA07-76712F5E76E0}"/>
              </a:ext>
            </a:extLst>
          </p:cNvPr>
          <p:cNvSpPr/>
          <p:nvPr/>
        </p:nvSpPr>
        <p:spPr bwMode="white">
          <a:xfrm flipV="1">
            <a:off x="619760" y="1261674"/>
            <a:ext cx="2590800" cy="45719"/>
          </a:xfrm>
          <a:custGeom>
            <a:avLst/>
            <a:gdLst/>
            <a:ahLst/>
            <a:cxnLst/>
            <a:rect l="l" t="t" r="r" b="b"/>
            <a:pathLst>
              <a:path w="3935729">
                <a:moveTo>
                  <a:pt x="0" y="0"/>
                </a:moveTo>
                <a:lnTo>
                  <a:pt x="3935349" y="0"/>
                </a:lnTo>
              </a:path>
            </a:pathLst>
          </a:custGeom>
          <a:ln w="54863">
            <a:solidFill>
              <a:schemeClr val="tx2"/>
            </a:solidFill>
          </a:ln>
        </p:spPr>
        <p:txBody>
          <a:bodyPr wrap="square" lIns="0" tIns="0" rIns="0" bIns="0" rtlCol="0"/>
          <a:lstStyle/>
          <a:p>
            <a:pPr>
              <a:lnSpc>
                <a:spcPct val="150000"/>
              </a:lnSpc>
            </a:pPr>
            <a:endParaRPr lang="en-US" dirty="0"/>
          </a:p>
        </p:txBody>
      </p:sp>
      <p:sp>
        <p:nvSpPr>
          <p:cNvPr id="7" name="TextBox 6">
            <a:extLst>
              <a:ext uri="{FF2B5EF4-FFF2-40B4-BE49-F238E27FC236}">
                <a16:creationId xmlns:a16="http://schemas.microsoft.com/office/drawing/2014/main" id="{DE85CCAE-188F-9D06-68F0-F7A367961233}"/>
              </a:ext>
            </a:extLst>
          </p:cNvPr>
          <p:cNvSpPr txBox="1"/>
          <p:nvPr/>
        </p:nvSpPr>
        <p:spPr>
          <a:xfrm>
            <a:off x="838200" y="260547"/>
            <a:ext cx="2004844" cy="1015663"/>
          </a:xfrm>
          <a:prstGeom prst="rect">
            <a:avLst/>
          </a:prstGeom>
          <a:noFill/>
        </p:spPr>
        <p:txBody>
          <a:bodyPr wrap="none" rtlCol="0">
            <a:spAutoFit/>
          </a:bodyPr>
          <a:lstStyle/>
          <a:p>
            <a:r>
              <a:rPr lang="en-US" sz="6000" dirty="0">
                <a:solidFill>
                  <a:schemeClr val="bg2"/>
                </a:solidFill>
                <a:latin typeface="+mj-lt"/>
              </a:rPr>
              <a:t>DATE</a:t>
            </a:r>
          </a:p>
        </p:txBody>
      </p:sp>
      <p:sp>
        <p:nvSpPr>
          <p:cNvPr id="8" name="TextBox 7">
            <a:extLst>
              <a:ext uri="{FF2B5EF4-FFF2-40B4-BE49-F238E27FC236}">
                <a16:creationId xmlns:a16="http://schemas.microsoft.com/office/drawing/2014/main" id="{42F8CD80-CA46-CFDC-D3A9-A15A1E44771D}"/>
              </a:ext>
            </a:extLst>
          </p:cNvPr>
          <p:cNvSpPr txBox="1"/>
          <p:nvPr/>
        </p:nvSpPr>
        <p:spPr>
          <a:xfrm>
            <a:off x="-650240" y="1450359"/>
            <a:ext cx="8199120" cy="677108"/>
          </a:xfrm>
          <a:prstGeom prst="rect">
            <a:avLst/>
          </a:prstGeom>
          <a:noFill/>
        </p:spPr>
        <p:txBody>
          <a:bodyPr wrap="square" rtlCol="0">
            <a:spAutoFit/>
          </a:bodyPr>
          <a:lstStyle/>
          <a:p>
            <a:pPr marL="1657350" lvl="3" indent="-285750">
              <a:buFont typeface="Wingdings" panose="05000000000000000000" pitchFamily="2" charset="2"/>
              <a:buChar char="Ø"/>
            </a:pPr>
            <a:r>
              <a:rPr lang="en-US" sz="2000" dirty="0">
                <a:solidFill>
                  <a:schemeClr val="bg1"/>
                </a:solidFill>
              </a:rPr>
              <a:t>We have Four years  in our Data :</a:t>
            </a:r>
            <a:br>
              <a:rPr lang="en-US" dirty="0"/>
            </a:br>
            <a:endParaRPr lang="en-US" dirty="0">
              <a:solidFill>
                <a:schemeClr val="bg1"/>
              </a:solidFill>
            </a:endParaRPr>
          </a:p>
        </p:txBody>
      </p:sp>
      <p:sp>
        <p:nvSpPr>
          <p:cNvPr id="9" name="TextBox 8">
            <a:extLst>
              <a:ext uri="{FF2B5EF4-FFF2-40B4-BE49-F238E27FC236}">
                <a16:creationId xmlns:a16="http://schemas.microsoft.com/office/drawing/2014/main" id="{141CB849-1AB8-67BB-A673-F459109D1ADB}"/>
              </a:ext>
            </a:extLst>
          </p:cNvPr>
          <p:cNvSpPr txBox="1"/>
          <p:nvPr/>
        </p:nvSpPr>
        <p:spPr>
          <a:xfrm>
            <a:off x="1493520" y="1869440"/>
            <a:ext cx="6203645"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solidFill>
              </a:rPr>
              <a:t>2015 :  </a:t>
            </a:r>
            <a:r>
              <a:rPr lang="en-US" dirty="0"/>
              <a:t>have 364 loans</a:t>
            </a:r>
          </a:p>
          <a:p>
            <a:pPr marL="285750" indent="-285750">
              <a:buFont typeface="Arial" panose="020B0604020202020204" pitchFamily="34" charset="0"/>
              <a:buChar char="•"/>
            </a:pPr>
            <a:r>
              <a:rPr lang="en-US" dirty="0">
                <a:solidFill>
                  <a:schemeClr val="bg2"/>
                </a:solidFill>
              </a:rPr>
              <a:t>2014 :  </a:t>
            </a:r>
            <a:r>
              <a:rPr lang="en-US" dirty="0"/>
              <a:t>have 363 loans</a:t>
            </a:r>
            <a:endParaRPr lang="en-US" dirty="0">
              <a:solidFill>
                <a:schemeClr val="bg2"/>
              </a:solidFill>
            </a:endParaRPr>
          </a:p>
          <a:p>
            <a:pPr marL="285750" indent="-285750">
              <a:buFont typeface="Arial" panose="020B0604020202020204" pitchFamily="34" charset="0"/>
              <a:buChar char="•"/>
            </a:pPr>
            <a:r>
              <a:rPr lang="en-US" dirty="0">
                <a:solidFill>
                  <a:schemeClr val="bg2"/>
                </a:solidFill>
              </a:rPr>
              <a:t>2016 :  </a:t>
            </a:r>
            <a:r>
              <a:rPr lang="en-US" dirty="0"/>
              <a:t>have 363 loans</a:t>
            </a:r>
            <a:endParaRPr lang="en-US" dirty="0">
              <a:solidFill>
                <a:schemeClr val="bg2"/>
              </a:solidFill>
            </a:endParaRPr>
          </a:p>
          <a:p>
            <a:pPr marL="285750" indent="-285750">
              <a:buFont typeface="Arial" panose="020B0604020202020204" pitchFamily="34" charset="0"/>
              <a:buChar char="•"/>
            </a:pPr>
            <a:r>
              <a:rPr lang="en-US" dirty="0">
                <a:solidFill>
                  <a:schemeClr val="bg2"/>
                </a:solidFill>
              </a:rPr>
              <a:t>2017 :  </a:t>
            </a:r>
            <a:r>
              <a:rPr lang="en-US" dirty="0"/>
              <a:t>have 194 loans</a:t>
            </a:r>
            <a:br>
              <a:rPr lang="en-US" dirty="0">
                <a:solidFill>
                  <a:schemeClr val="bg2"/>
                </a:solidFill>
              </a:rPr>
            </a:br>
            <a:endParaRPr lang="en-US" dirty="0">
              <a:solidFill>
                <a:schemeClr val="bg2"/>
              </a:solidFill>
            </a:endParaRPr>
          </a:p>
          <a:p>
            <a:endParaRPr lang="en-US" dirty="0"/>
          </a:p>
        </p:txBody>
      </p:sp>
      <p:sp>
        <p:nvSpPr>
          <p:cNvPr id="10" name="TextBox 9">
            <a:extLst>
              <a:ext uri="{FF2B5EF4-FFF2-40B4-BE49-F238E27FC236}">
                <a16:creationId xmlns:a16="http://schemas.microsoft.com/office/drawing/2014/main" id="{9DD6977B-73CF-658D-D611-25DAF3845B13}"/>
              </a:ext>
            </a:extLst>
          </p:cNvPr>
          <p:cNvSpPr txBox="1"/>
          <p:nvPr/>
        </p:nvSpPr>
        <p:spPr>
          <a:xfrm>
            <a:off x="-650240" y="3090446"/>
            <a:ext cx="10708640" cy="677108"/>
          </a:xfrm>
          <a:prstGeom prst="rect">
            <a:avLst/>
          </a:prstGeom>
          <a:noFill/>
        </p:spPr>
        <p:txBody>
          <a:bodyPr wrap="square" rtlCol="0">
            <a:spAutoFit/>
          </a:bodyPr>
          <a:lstStyle/>
          <a:p>
            <a:pPr marL="1657350" lvl="3" indent="-285750">
              <a:buFont typeface="Wingdings" panose="05000000000000000000" pitchFamily="2" charset="2"/>
              <a:buChar char="Ø"/>
            </a:pPr>
            <a:r>
              <a:rPr lang="en-US" sz="2000" dirty="0">
                <a:solidFill>
                  <a:schemeClr val="bg1"/>
                </a:solidFill>
              </a:rPr>
              <a:t>We Show over year that May have Highest  Amount of loans </a:t>
            </a:r>
            <a:br>
              <a:rPr lang="en-US" dirty="0"/>
            </a:br>
            <a:endParaRPr lang="en-US" dirty="0">
              <a:solidFill>
                <a:schemeClr val="bg1"/>
              </a:solidFill>
            </a:endParaRPr>
          </a:p>
        </p:txBody>
      </p:sp>
      <p:pic>
        <p:nvPicPr>
          <p:cNvPr id="12" name="Picture 11">
            <a:extLst>
              <a:ext uri="{FF2B5EF4-FFF2-40B4-BE49-F238E27FC236}">
                <a16:creationId xmlns:a16="http://schemas.microsoft.com/office/drawing/2014/main" id="{5DB56D58-70C3-CC82-16FC-818219AD0642}"/>
              </a:ext>
            </a:extLst>
          </p:cNvPr>
          <p:cNvPicPr>
            <a:picLocks noChangeAspect="1"/>
          </p:cNvPicPr>
          <p:nvPr/>
        </p:nvPicPr>
        <p:blipFill>
          <a:blip r:embed="rId2"/>
          <a:stretch>
            <a:fillRect/>
          </a:stretch>
        </p:blipFill>
        <p:spPr>
          <a:xfrm>
            <a:off x="1595119" y="3545840"/>
            <a:ext cx="9316721" cy="2572644"/>
          </a:xfrm>
          <a:prstGeom prst="rect">
            <a:avLst/>
          </a:prstGeom>
        </p:spPr>
      </p:pic>
    </p:spTree>
    <p:extLst>
      <p:ext uri="{BB962C8B-B14F-4D97-AF65-F5344CB8AC3E}">
        <p14:creationId xmlns:p14="http://schemas.microsoft.com/office/powerpoint/2010/main" val="498278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p:txBody>
          <a:bodyPr>
            <a:normAutofit fontScale="90000"/>
          </a:bodyPr>
          <a:lstStyle/>
          <a:p>
            <a:r>
              <a:rPr lang="en-US" dirty="0"/>
              <a:t>DATA </a:t>
            </a:r>
            <a:r>
              <a:rPr lang="en-US" sz="5400" dirty="0"/>
              <a:t>PREPROCESSING</a:t>
            </a:r>
            <a:br>
              <a:rPr lang="en-US" sz="5400" b="0" i="0" dirty="0">
                <a:solidFill>
                  <a:schemeClr val="bg1"/>
                </a:solidFill>
                <a:effectLst/>
              </a:rPr>
            </a:br>
            <a:endParaRPr lang="en-US" dirty="0"/>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17</a:t>
            </a:fld>
            <a:endParaRPr lang="en-US" dirty="0"/>
          </a:p>
        </p:txBody>
      </p:sp>
    </p:spTree>
    <p:extLst>
      <p:ext uri="{BB962C8B-B14F-4D97-AF65-F5344CB8AC3E}">
        <p14:creationId xmlns:p14="http://schemas.microsoft.com/office/powerpoint/2010/main" val="4006178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8172B2-C49D-92F6-E61F-BEE27FA12508}"/>
              </a:ext>
            </a:extLst>
          </p:cNvPr>
          <p:cNvSpPr>
            <a:spLocks noGrp="1"/>
          </p:cNvSpPr>
          <p:nvPr>
            <p:ph type="sldNum" sz="quarter" idx="10"/>
          </p:nvPr>
        </p:nvSpPr>
        <p:spPr>
          <a:xfrm>
            <a:off x="5821279" y="6118484"/>
            <a:ext cx="549442" cy="365125"/>
          </a:xfrm>
        </p:spPr>
        <p:txBody>
          <a:bodyPr vert="horz" lIns="91440" tIns="45720" rIns="91440" bIns="45720" rtlCol="0" anchor="ctr">
            <a:normAutofit/>
          </a:bodyPr>
          <a:lstStyle/>
          <a:p>
            <a:pPr>
              <a:spcAft>
                <a:spcPts val="600"/>
              </a:spcAft>
            </a:pPr>
            <a:fld id="{D495E168-DA5E-4888-8D8A-92B118324C14}" type="slidenum">
              <a:rPr lang="en-US" smtClean="0"/>
              <a:pPr>
                <a:spcAft>
                  <a:spcPts val="600"/>
                </a:spcAft>
              </a:pPr>
              <a:t>18</a:t>
            </a:fld>
            <a:endParaRPr lang="en-US"/>
          </a:p>
        </p:txBody>
      </p:sp>
      <p:sp>
        <p:nvSpPr>
          <p:cNvPr id="14" name="Content Placeholder 3">
            <a:extLst>
              <a:ext uri="{FF2B5EF4-FFF2-40B4-BE49-F238E27FC236}">
                <a16:creationId xmlns:a16="http://schemas.microsoft.com/office/drawing/2014/main" id="{78C072DE-9D67-ED0C-E19C-B769845D58C8}"/>
              </a:ext>
            </a:extLst>
          </p:cNvPr>
          <p:cNvSpPr>
            <a:spLocks noGrp="1"/>
          </p:cNvSpPr>
          <p:nvPr>
            <p:ph idx="1"/>
          </p:nvPr>
        </p:nvSpPr>
        <p:spPr>
          <a:xfrm>
            <a:off x="606459" y="1788160"/>
            <a:ext cx="8669621" cy="4815840"/>
          </a:xfrm>
        </p:spPr>
        <p:txBody>
          <a:bodyPr>
            <a:normAutofit fontScale="25000" lnSpcReduction="20000"/>
          </a:bodyPr>
          <a:lstStyle/>
          <a:p>
            <a:pPr>
              <a:lnSpc>
                <a:spcPct val="170000"/>
              </a:lnSpc>
              <a:buFont typeface="Wingdings" panose="05000000000000000000" pitchFamily="2" charset="2"/>
              <a:buChar char="Ø"/>
            </a:pPr>
            <a:r>
              <a:rPr lang="en-US" sz="6400" b="1" i="0" dirty="0">
                <a:effectLst/>
                <a:highlight>
                  <a:srgbClr val="000000"/>
                </a:highlight>
                <a:latin typeface="+mj-lt"/>
              </a:rPr>
              <a:t>First</a:t>
            </a:r>
            <a:r>
              <a:rPr lang="en-US" sz="6400" b="1" i="0" dirty="0">
                <a:solidFill>
                  <a:schemeClr val="tx1"/>
                </a:solidFill>
                <a:effectLst/>
                <a:highlight>
                  <a:srgbClr val="000000"/>
                </a:highlight>
                <a:latin typeface="+mj-lt"/>
              </a:rPr>
              <a:t> , </a:t>
            </a:r>
            <a:r>
              <a:rPr lang="en-US" sz="6400" b="1" i="0" dirty="0">
                <a:effectLst/>
                <a:highlight>
                  <a:srgbClr val="000000"/>
                </a:highlight>
                <a:latin typeface="+mj-lt"/>
              </a:rPr>
              <a:t>Apply Transformation Methods </a:t>
            </a:r>
            <a:endParaRPr lang="en-US" sz="6400" dirty="0">
              <a:highlight>
                <a:srgbClr val="000000"/>
              </a:highlight>
              <a:latin typeface="+mj-lt"/>
            </a:endParaRPr>
          </a:p>
          <a:p>
            <a:pPr lvl="1">
              <a:lnSpc>
                <a:spcPct val="170000"/>
              </a:lnSpc>
              <a:buFont typeface="Wingdings" panose="05000000000000000000" pitchFamily="2" charset="2"/>
              <a:buChar char="§"/>
            </a:pPr>
            <a:r>
              <a:rPr lang="en-US" sz="5800" dirty="0"/>
              <a:t>Drop TWO unnecessary  </a:t>
            </a:r>
          </a:p>
          <a:p>
            <a:pPr lvl="2">
              <a:lnSpc>
                <a:spcPct val="170000"/>
              </a:lnSpc>
            </a:pPr>
            <a:r>
              <a:rPr lang="en-US" sz="6000" dirty="0">
                <a:solidFill>
                  <a:schemeClr val="tx1"/>
                </a:solidFill>
                <a:highlight>
                  <a:srgbClr val="69A905"/>
                </a:highlight>
                <a:latin typeface="Consolas" panose="020B0609020204030204" pitchFamily="49" charset="0"/>
              </a:rPr>
              <a:t>B</a:t>
            </a:r>
            <a:r>
              <a:rPr lang="en-US" sz="6000" b="0" dirty="0">
                <a:solidFill>
                  <a:schemeClr val="tx1"/>
                </a:solidFill>
                <a:effectLst/>
                <a:highlight>
                  <a:srgbClr val="69A905"/>
                </a:highlight>
                <a:latin typeface="Consolas" panose="020B0609020204030204" pitchFamily="49" charset="0"/>
              </a:rPr>
              <a:t>orrower genders</a:t>
            </a:r>
          </a:p>
          <a:p>
            <a:pPr lvl="2">
              <a:lnSpc>
                <a:spcPct val="120000"/>
              </a:lnSpc>
            </a:pPr>
            <a:r>
              <a:rPr lang="en-US" sz="6000" b="0" dirty="0">
                <a:solidFill>
                  <a:schemeClr val="tx1"/>
                </a:solidFill>
                <a:effectLst/>
                <a:highlight>
                  <a:srgbClr val="69A905"/>
                </a:highlight>
                <a:latin typeface="Consolas" panose="020B0609020204030204" pitchFamily="49" charset="0"/>
              </a:rPr>
              <a:t>Partner</a:t>
            </a:r>
            <a:r>
              <a:rPr lang="en-US" sz="6000" dirty="0">
                <a:solidFill>
                  <a:schemeClr val="tx1"/>
                </a:solidFill>
                <a:highlight>
                  <a:srgbClr val="69A905"/>
                </a:highlight>
                <a:latin typeface="Consolas" panose="020B0609020204030204" pitchFamily="49" charset="0"/>
              </a:rPr>
              <a:t> </a:t>
            </a:r>
            <a:r>
              <a:rPr lang="en-US" sz="6000" b="0" dirty="0">
                <a:solidFill>
                  <a:schemeClr val="tx1"/>
                </a:solidFill>
                <a:effectLst/>
                <a:highlight>
                  <a:srgbClr val="69A905"/>
                </a:highlight>
                <a:latin typeface="Consolas" panose="020B0609020204030204" pitchFamily="49" charset="0"/>
              </a:rPr>
              <a:t>id</a:t>
            </a:r>
            <a:endParaRPr lang="en-US" sz="5800" dirty="0"/>
          </a:p>
          <a:p>
            <a:pPr lvl="1">
              <a:lnSpc>
                <a:spcPct val="170000"/>
              </a:lnSpc>
              <a:buFont typeface="Wingdings" panose="05000000000000000000" pitchFamily="2" charset="2"/>
              <a:buChar char="§"/>
            </a:pPr>
            <a:r>
              <a:rPr lang="en-US" sz="6000" dirty="0"/>
              <a:t>Change data type of column date to datetime</a:t>
            </a:r>
          </a:p>
          <a:p>
            <a:pPr lvl="1">
              <a:lnSpc>
                <a:spcPct val="170000"/>
              </a:lnSpc>
              <a:buFont typeface="Wingdings" panose="05000000000000000000" pitchFamily="2" charset="2"/>
              <a:buChar char="§"/>
            </a:pPr>
            <a:r>
              <a:rPr lang="en-US" sz="6000" dirty="0">
                <a:latin typeface="Söhne"/>
              </a:rPr>
              <a:t>C</a:t>
            </a:r>
            <a:r>
              <a:rPr lang="en-US" sz="6000" b="0" i="0" dirty="0">
                <a:effectLst/>
                <a:latin typeface="Söhne"/>
              </a:rPr>
              <a:t>onverting datetime values to Unix timestamps is a common practice </a:t>
            </a:r>
            <a:r>
              <a:rPr lang="en-US" sz="6000" b="0" i="0" dirty="0">
                <a:effectLst/>
              </a:rPr>
              <a:t>to</a:t>
            </a:r>
            <a:r>
              <a:rPr lang="en-US" sz="6000" b="0" i="0" dirty="0">
                <a:effectLst/>
                <a:latin typeface="Söhne"/>
              </a:rPr>
              <a:t> ensure compatibility with machine </a:t>
            </a:r>
            <a:r>
              <a:rPr lang="en-US" sz="2800" b="0" i="0" dirty="0">
                <a:solidFill>
                  <a:srgbClr val="0D0D0D"/>
                </a:solidFill>
                <a:effectLst/>
                <a:latin typeface="Söhne"/>
              </a:rPr>
              <a:t> </a:t>
            </a:r>
            <a:r>
              <a:rPr lang="en-US" sz="6000" b="0" i="0" dirty="0">
                <a:effectLst/>
              </a:rPr>
              <a:t>learning algorithms that require numeric input</a:t>
            </a:r>
            <a:r>
              <a:rPr lang="en-US" sz="6000" b="0" i="0" dirty="0">
                <a:solidFill>
                  <a:srgbClr val="0D0D0D"/>
                </a:solidFill>
                <a:effectLst/>
              </a:rPr>
              <a:t>.</a:t>
            </a:r>
            <a:endParaRPr lang="en-US" sz="6000" dirty="0"/>
          </a:p>
          <a:p>
            <a:pPr>
              <a:lnSpc>
                <a:spcPct val="170000"/>
              </a:lnSpc>
              <a:buFont typeface="Wingdings" panose="05000000000000000000" pitchFamily="2" charset="2"/>
              <a:buChar char="Ø"/>
            </a:pPr>
            <a:r>
              <a:rPr lang="en-US" sz="6400" dirty="0"/>
              <a:t>Check NULLs</a:t>
            </a:r>
          </a:p>
          <a:p>
            <a:pPr lvl="1">
              <a:lnSpc>
                <a:spcPct val="170000"/>
              </a:lnSpc>
            </a:pPr>
            <a:r>
              <a:rPr lang="en-US" sz="7200" dirty="0">
                <a:solidFill>
                  <a:schemeClr val="tx1"/>
                </a:solidFill>
                <a:highlight>
                  <a:srgbClr val="69A905"/>
                </a:highlight>
              </a:rPr>
              <a:t>No, Exist NULLs</a:t>
            </a:r>
            <a:endParaRPr lang="en-US" sz="3600" dirty="0">
              <a:solidFill>
                <a:schemeClr val="tx1"/>
              </a:solidFill>
            </a:endParaRPr>
          </a:p>
          <a:p>
            <a:pPr>
              <a:lnSpc>
                <a:spcPct val="170000"/>
              </a:lnSpc>
              <a:buFont typeface="Wingdings" panose="05000000000000000000" pitchFamily="2" charset="2"/>
              <a:buChar char="Ø"/>
            </a:pPr>
            <a:r>
              <a:rPr lang="en-US" sz="6200" b="0" i="0" dirty="0">
                <a:effectLst/>
              </a:rPr>
              <a:t>Checking for Duplicated Rows</a:t>
            </a:r>
          </a:p>
          <a:p>
            <a:pPr lvl="1">
              <a:lnSpc>
                <a:spcPct val="170000"/>
              </a:lnSpc>
            </a:pPr>
            <a:r>
              <a:rPr lang="en-US" sz="7200" dirty="0">
                <a:solidFill>
                  <a:schemeClr val="tx1"/>
                </a:solidFill>
                <a:highlight>
                  <a:srgbClr val="69A905"/>
                </a:highlight>
              </a:rPr>
              <a:t>No duplicated rows found.</a:t>
            </a:r>
          </a:p>
          <a:p>
            <a:pPr marL="457200" lvl="1" indent="0">
              <a:lnSpc>
                <a:spcPct val="150000"/>
              </a:lnSpc>
              <a:buNone/>
            </a:pPr>
            <a:br>
              <a:rPr lang="en-US" dirty="0"/>
            </a:br>
            <a:r>
              <a:rPr lang="en-US" dirty="0"/>
              <a:t>    </a:t>
            </a:r>
            <a:endParaRPr lang="en-US" dirty="0">
              <a:solidFill>
                <a:schemeClr val="tx1"/>
              </a:solidFill>
            </a:endParaRPr>
          </a:p>
        </p:txBody>
      </p:sp>
      <p:sp>
        <p:nvSpPr>
          <p:cNvPr id="7" name="TextBox 6">
            <a:extLst>
              <a:ext uri="{FF2B5EF4-FFF2-40B4-BE49-F238E27FC236}">
                <a16:creationId xmlns:a16="http://schemas.microsoft.com/office/drawing/2014/main" id="{FACA17E5-519C-89CE-5A76-601F47F8536B}"/>
              </a:ext>
            </a:extLst>
          </p:cNvPr>
          <p:cNvSpPr txBox="1"/>
          <p:nvPr/>
        </p:nvSpPr>
        <p:spPr>
          <a:xfrm>
            <a:off x="-160421" y="365125"/>
            <a:ext cx="11514221" cy="1325563"/>
          </a:xfrm>
          <a:prstGeom prst="rect">
            <a:avLst/>
          </a:prstGeom>
        </p:spPr>
        <p:txBody>
          <a:bodyPr vert="horz" lIns="91440" tIns="45720" rIns="91440" bIns="45720" rtlCol="0" anchor="ctr">
            <a:normAutofit/>
          </a:bodyPr>
          <a:lstStyle/>
          <a:p>
            <a:pPr lvl="1">
              <a:lnSpc>
                <a:spcPct val="90000"/>
              </a:lnSpc>
              <a:spcBef>
                <a:spcPct val="0"/>
              </a:spcBef>
              <a:spcAft>
                <a:spcPts val="600"/>
              </a:spcAft>
            </a:pPr>
            <a:r>
              <a:rPr lang="en-US" sz="5000" b="0" i="0" kern="1200" dirty="0">
                <a:solidFill>
                  <a:schemeClr val="bg1"/>
                </a:solidFill>
                <a:effectLst/>
                <a:latin typeface="+mj-lt"/>
                <a:ea typeface="+mj-ea"/>
                <a:cs typeface="+mj-cs"/>
              </a:rPr>
              <a:t>Data Cleaning &amp; Transformation</a:t>
            </a:r>
          </a:p>
        </p:txBody>
      </p:sp>
      <p:pic>
        <p:nvPicPr>
          <p:cNvPr id="9" name="Picture 8">
            <a:extLst>
              <a:ext uri="{FF2B5EF4-FFF2-40B4-BE49-F238E27FC236}">
                <a16:creationId xmlns:a16="http://schemas.microsoft.com/office/drawing/2014/main" id="{6E5ABFD5-E010-3DD6-56B7-C944AA07D950}"/>
              </a:ext>
            </a:extLst>
          </p:cNvPr>
          <p:cNvPicPr>
            <a:picLocks noChangeAspect="1"/>
          </p:cNvPicPr>
          <p:nvPr/>
        </p:nvPicPr>
        <p:blipFill>
          <a:blip r:embed="rId2">
            <a:duotone>
              <a:schemeClr val="accent3">
                <a:shade val="45000"/>
                <a:satMod val="135000"/>
              </a:schemeClr>
              <a:prstClr val="white"/>
            </a:duotone>
          </a:blip>
          <a:stretch>
            <a:fillRect/>
          </a:stretch>
        </p:blipFill>
        <p:spPr>
          <a:xfrm>
            <a:off x="7181728" y="4277147"/>
            <a:ext cx="3958712" cy="2095019"/>
          </a:xfrm>
          <a:prstGeom prst="rect">
            <a:avLst/>
          </a:prstGeom>
        </p:spPr>
      </p:pic>
    </p:spTree>
    <p:extLst>
      <p:ext uri="{BB962C8B-B14F-4D97-AF65-F5344CB8AC3E}">
        <p14:creationId xmlns:p14="http://schemas.microsoft.com/office/powerpoint/2010/main" val="3773497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3890F-AA47-AD5D-6664-CC12511F048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A9CFAA-F23C-D548-6E61-A4ACE664DDE1}"/>
              </a:ext>
            </a:extLst>
          </p:cNvPr>
          <p:cNvSpPr>
            <a:spLocks noGrp="1"/>
          </p:cNvSpPr>
          <p:nvPr>
            <p:ph type="sldNum" sz="quarter" idx="10"/>
          </p:nvPr>
        </p:nvSpPr>
        <p:spPr/>
        <p:txBody>
          <a:bodyPr/>
          <a:lstStyle/>
          <a:p>
            <a:fld id="{D495E168-DA5E-4888-8D8A-92B118324C14}" type="slidenum">
              <a:rPr lang="en-US" noProof="0" smtClean="0"/>
              <a:pPr/>
              <a:t>19</a:t>
            </a:fld>
            <a:endParaRPr lang="en-US" noProof="0" dirty="0"/>
          </a:p>
        </p:txBody>
      </p:sp>
      <p:sp>
        <p:nvSpPr>
          <p:cNvPr id="9" name="TextBox 8">
            <a:extLst>
              <a:ext uri="{FF2B5EF4-FFF2-40B4-BE49-F238E27FC236}">
                <a16:creationId xmlns:a16="http://schemas.microsoft.com/office/drawing/2014/main" id="{1FF5B3FF-E1BB-9F13-BC96-DAB9DFF7A10D}"/>
              </a:ext>
            </a:extLst>
          </p:cNvPr>
          <p:cNvSpPr txBox="1"/>
          <p:nvPr/>
        </p:nvSpPr>
        <p:spPr>
          <a:xfrm>
            <a:off x="723900" y="485775"/>
            <a:ext cx="4320413" cy="784830"/>
          </a:xfrm>
          <a:prstGeom prst="rect">
            <a:avLst/>
          </a:prstGeom>
          <a:noFill/>
        </p:spPr>
        <p:txBody>
          <a:bodyPr wrap="none" rtlCol="0">
            <a:spAutoFit/>
          </a:bodyPr>
          <a:lstStyle/>
          <a:p>
            <a:r>
              <a:rPr lang="en-US" sz="4500" dirty="0">
                <a:solidFill>
                  <a:schemeClr val="bg1"/>
                </a:solidFill>
                <a:latin typeface="+mj-lt"/>
              </a:rPr>
              <a:t>Handling Outliers</a:t>
            </a:r>
          </a:p>
        </p:txBody>
      </p:sp>
      <p:sp>
        <p:nvSpPr>
          <p:cNvPr id="10" name="object 7" descr="Beige rectangle">
            <a:extLst>
              <a:ext uri="{FF2B5EF4-FFF2-40B4-BE49-F238E27FC236}">
                <a16:creationId xmlns:a16="http://schemas.microsoft.com/office/drawing/2014/main" id="{2C14A49A-0706-FB09-8659-12AD25ACE0A6}"/>
              </a:ext>
            </a:extLst>
          </p:cNvPr>
          <p:cNvSpPr/>
          <p:nvPr/>
        </p:nvSpPr>
        <p:spPr bwMode="white">
          <a:xfrm flipV="1">
            <a:off x="847726" y="1270602"/>
            <a:ext cx="4088168" cy="110328"/>
          </a:xfrm>
          <a:custGeom>
            <a:avLst/>
            <a:gdLst/>
            <a:ahLst/>
            <a:cxnLst/>
            <a:rect l="l" t="t" r="r" b="b"/>
            <a:pathLst>
              <a:path w="3935729">
                <a:moveTo>
                  <a:pt x="0" y="0"/>
                </a:moveTo>
                <a:lnTo>
                  <a:pt x="3935349" y="0"/>
                </a:lnTo>
              </a:path>
            </a:pathLst>
          </a:custGeom>
          <a:ln w="54863">
            <a:solidFill>
              <a:schemeClr val="bg1"/>
            </a:solidFill>
          </a:ln>
        </p:spPr>
        <p:txBody>
          <a:bodyPr wrap="square" lIns="0" tIns="0" rIns="0" bIns="0" rtlCol="0"/>
          <a:lstStyle/>
          <a:p>
            <a:endParaRPr lang="en-US" dirty="0">
              <a:highlight>
                <a:srgbClr val="000000"/>
              </a:highlight>
            </a:endParaRPr>
          </a:p>
        </p:txBody>
      </p:sp>
      <p:sp>
        <p:nvSpPr>
          <p:cNvPr id="3" name="TextBox 2">
            <a:extLst>
              <a:ext uri="{FF2B5EF4-FFF2-40B4-BE49-F238E27FC236}">
                <a16:creationId xmlns:a16="http://schemas.microsoft.com/office/drawing/2014/main" id="{05B4D4B6-BFF3-7EE9-D419-70809BDCE1F3}"/>
              </a:ext>
            </a:extLst>
          </p:cNvPr>
          <p:cNvSpPr txBox="1"/>
          <p:nvPr/>
        </p:nvSpPr>
        <p:spPr>
          <a:xfrm>
            <a:off x="847726" y="1634327"/>
            <a:ext cx="11055516" cy="1938992"/>
          </a:xfrm>
          <a:prstGeom prst="rect">
            <a:avLst/>
          </a:prstGeom>
          <a:noFill/>
        </p:spPr>
        <p:txBody>
          <a:bodyPr wrap="square" rtlCol="0">
            <a:spAutoFit/>
          </a:bodyPr>
          <a:lstStyle/>
          <a:p>
            <a:r>
              <a:rPr lang="en-US" dirty="0">
                <a:solidFill>
                  <a:schemeClr val="bg2"/>
                </a:solidFill>
              </a:rPr>
              <a:t>We check if there exist outlier in this numerical columns </a:t>
            </a:r>
            <a:r>
              <a:rPr lang="en-US" dirty="0">
                <a:highlight>
                  <a:srgbClr val="F7F1E4"/>
                </a:highlight>
                <a:latin typeface="Calibri" panose="020F0502020204030204" pitchFamily="34" charset="0"/>
                <a:ea typeface="Calibri" panose="020F0502020204030204" pitchFamily="34" charset="0"/>
                <a:cs typeface="Calibri" panose="020F0502020204030204" pitchFamily="34" charset="0"/>
              </a:rPr>
              <a:t>“</a:t>
            </a:r>
            <a:r>
              <a:rPr lang="en-US" b="0" dirty="0">
                <a:effectLst/>
                <a:highlight>
                  <a:srgbClr val="F7F1E4"/>
                </a:highlight>
                <a:latin typeface="Calibri" panose="020F0502020204030204" pitchFamily="34" charset="0"/>
                <a:ea typeface="Calibri" panose="020F0502020204030204" pitchFamily="34" charset="0"/>
                <a:cs typeface="Calibri" panose="020F0502020204030204" pitchFamily="34" charset="0"/>
              </a:rPr>
              <a:t>funded</a:t>
            </a:r>
            <a:r>
              <a:rPr lang="en-US" dirty="0">
                <a:highlight>
                  <a:srgbClr val="F7F1E4"/>
                </a:highlight>
                <a:latin typeface="Calibri" panose="020F0502020204030204" pitchFamily="34" charset="0"/>
                <a:ea typeface="Calibri" panose="020F0502020204030204" pitchFamily="34" charset="0"/>
                <a:cs typeface="Calibri" panose="020F0502020204030204" pitchFamily="34" charset="0"/>
              </a:rPr>
              <a:t> </a:t>
            </a:r>
            <a:r>
              <a:rPr lang="en-US" b="0" dirty="0">
                <a:effectLst/>
                <a:highlight>
                  <a:srgbClr val="F7F1E4"/>
                </a:highlight>
                <a:latin typeface="Calibri" panose="020F0502020204030204" pitchFamily="34" charset="0"/>
                <a:ea typeface="Calibri" panose="020F0502020204030204" pitchFamily="34" charset="0"/>
                <a:cs typeface="Calibri" panose="020F0502020204030204" pitchFamily="34" charset="0"/>
              </a:rPr>
              <a:t>amount , loan</a:t>
            </a:r>
            <a:r>
              <a:rPr lang="en-US" dirty="0">
                <a:highlight>
                  <a:srgbClr val="F7F1E4"/>
                </a:highlight>
                <a:latin typeface="Calibri" panose="020F0502020204030204" pitchFamily="34" charset="0"/>
                <a:ea typeface="Calibri" panose="020F0502020204030204" pitchFamily="34" charset="0"/>
                <a:cs typeface="Calibri" panose="020F0502020204030204" pitchFamily="34" charset="0"/>
              </a:rPr>
              <a:t> </a:t>
            </a:r>
            <a:r>
              <a:rPr lang="en-US" b="0" dirty="0">
                <a:effectLst/>
                <a:highlight>
                  <a:srgbClr val="F7F1E4"/>
                </a:highlight>
                <a:latin typeface="Calibri" panose="020F0502020204030204" pitchFamily="34" charset="0"/>
                <a:ea typeface="Calibri" panose="020F0502020204030204" pitchFamily="34" charset="0"/>
                <a:cs typeface="Calibri" panose="020F0502020204030204" pitchFamily="34" charset="0"/>
              </a:rPr>
              <a:t>amount , term in months and lender</a:t>
            </a:r>
            <a:r>
              <a:rPr lang="en-US" dirty="0">
                <a:highlight>
                  <a:srgbClr val="F7F1E4"/>
                </a:highlight>
                <a:latin typeface="Calibri" panose="020F0502020204030204" pitchFamily="34" charset="0"/>
                <a:ea typeface="Calibri" panose="020F0502020204030204" pitchFamily="34" charset="0"/>
                <a:cs typeface="Calibri" panose="020F0502020204030204" pitchFamily="34" charset="0"/>
              </a:rPr>
              <a:t> </a:t>
            </a:r>
            <a:r>
              <a:rPr lang="en-US" b="0" dirty="0">
                <a:effectLst/>
                <a:highlight>
                  <a:srgbClr val="F7F1E4"/>
                </a:highlight>
                <a:latin typeface="Calibri" panose="020F0502020204030204" pitchFamily="34" charset="0"/>
                <a:ea typeface="Calibri" panose="020F0502020204030204" pitchFamily="34" charset="0"/>
                <a:cs typeface="Calibri" panose="020F0502020204030204" pitchFamily="34" charset="0"/>
              </a:rPr>
              <a:t>count”  </a:t>
            </a:r>
            <a:r>
              <a:rPr lang="en-US" sz="2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Using </a:t>
            </a:r>
            <a:r>
              <a:rPr lang="en-US" sz="2400" b="1" i="0" dirty="0">
                <a:solidFill>
                  <a:schemeClr val="bg1"/>
                </a:solidFill>
                <a:effectLst/>
                <a:latin typeface="Söhne"/>
              </a:rPr>
              <a:t>Distribution Plots</a:t>
            </a:r>
          </a:p>
          <a:p>
            <a:endParaRPr lang="en-US" sz="2400" b="1"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br>
              <a:rPr lang="en-US" b="0" dirty="0">
                <a:solidFill>
                  <a:srgbClr val="CCCCCC"/>
                </a:solidFill>
                <a:effectLst/>
                <a:highlight>
                  <a:srgbClr val="1F1F1F"/>
                </a:highlight>
                <a:latin typeface="Consolas" panose="020B0609020204030204" pitchFamily="49" charset="0"/>
              </a:rPr>
            </a:br>
            <a:endParaRPr lang="en-US" b="0" dirty="0">
              <a:solidFill>
                <a:srgbClr val="CCCCCC"/>
              </a:solidFill>
              <a:effectLst/>
              <a:highlight>
                <a:srgbClr val="1F1F1F"/>
              </a:highlight>
              <a:latin typeface="Consolas" panose="020B0609020204030204" pitchFamily="49" charset="0"/>
            </a:endParaRPr>
          </a:p>
          <a:p>
            <a:endParaRPr lang="en-US" dirty="0">
              <a:solidFill>
                <a:schemeClr val="bg2"/>
              </a:solidFill>
            </a:endParaRPr>
          </a:p>
        </p:txBody>
      </p:sp>
      <p:pic>
        <p:nvPicPr>
          <p:cNvPr id="7" name="Picture 6">
            <a:extLst>
              <a:ext uri="{FF2B5EF4-FFF2-40B4-BE49-F238E27FC236}">
                <a16:creationId xmlns:a16="http://schemas.microsoft.com/office/drawing/2014/main" id="{12D47DC7-CB40-549D-0502-BE6A98D3C3F0}"/>
              </a:ext>
            </a:extLst>
          </p:cNvPr>
          <p:cNvPicPr>
            <a:picLocks noChangeAspect="1"/>
          </p:cNvPicPr>
          <p:nvPr/>
        </p:nvPicPr>
        <p:blipFill>
          <a:blip r:embed="rId2">
            <a:duotone>
              <a:schemeClr val="accent3">
                <a:shade val="45000"/>
                <a:satMod val="135000"/>
              </a:schemeClr>
              <a:prstClr val="white"/>
            </a:duotone>
          </a:blip>
          <a:stretch>
            <a:fillRect/>
          </a:stretch>
        </p:blipFill>
        <p:spPr>
          <a:xfrm>
            <a:off x="557217" y="2542422"/>
            <a:ext cx="11346025" cy="35646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6257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6E320E-29A7-58F1-EC66-36A710B46FA3}"/>
              </a:ext>
            </a:extLst>
          </p:cNvPr>
          <p:cNvSpPr>
            <a:spLocks noGrp="1"/>
          </p:cNvSpPr>
          <p:nvPr>
            <p:ph type="sldNum" sz="quarter" idx="10"/>
          </p:nvPr>
        </p:nvSpPr>
        <p:spPr/>
        <p:txBody>
          <a:bodyPr/>
          <a:lstStyle/>
          <a:p>
            <a:fld id="{D495E168-DA5E-4888-8D8A-92B118324C14}" type="slidenum">
              <a:rPr lang="en-US" noProof="0" smtClean="0"/>
              <a:pPr/>
              <a:t>2</a:t>
            </a:fld>
            <a:endParaRPr lang="en-US" noProof="0" dirty="0"/>
          </a:p>
        </p:txBody>
      </p:sp>
      <p:sp>
        <p:nvSpPr>
          <p:cNvPr id="4" name="TextBox 3">
            <a:extLst>
              <a:ext uri="{FF2B5EF4-FFF2-40B4-BE49-F238E27FC236}">
                <a16:creationId xmlns:a16="http://schemas.microsoft.com/office/drawing/2014/main" id="{AE253148-D1DE-2A18-8F93-10D9F7AAE17D}"/>
              </a:ext>
            </a:extLst>
          </p:cNvPr>
          <p:cNvSpPr txBox="1"/>
          <p:nvPr/>
        </p:nvSpPr>
        <p:spPr>
          <a:xfrm>
            <a:off x="513183" y="531844"/>
            <a:ext cx="6083560" cy="923330"/>
          </a:xfrm>
          <a:prstGeom prst="rect">
            <a:avLst/>
          </a:prstGeom>
          <a:noFill/>
        </p:spPr>
        <p:txBody>
          <a:bodyPr wrap="square" rtlCol="0">
            <a:spAutoFit/>
          </a:bodyPr>
          <a:lstStyle/>
          <a:p>
            <a:r>
              <a:rPr lang="en-US" sz="5400" dirty="0">
                <a:solidFill>
                  <a:schemeClr val="tx2"/>
                </a:solidFill>
                <a:latin typeface="+mj-lt"/>
              </a:rPr>
              <a:t>Team Member:</a:t>
            </a:r>
          </a:p>
        </p:txBody>
      </p:sp>
      <p:sp>
        <p:nvSpPr>
          <p:cNvPr id="5" name="TextBox 4">
            <a:extLst>
              <a:ext uri="{FF2B5EF4-FFF2-40B4-BE49-F238E27FC236}">
                <a16:creationId xmlns:a16="http://schemas.microsoft.com/office/drawing/2014/main" id="{CA0945D0-90B9-F6D1-DAC3-AC6121ADF868}"/>
              </a:ext>
            </a:extLst>
          </p:cNvPr>
          <p:cNvSpPr txBox="1"/>
          <p:nvPr/>
        </p:nvSpPr>
        <p:spPr>
          <a:xfrm>
            <a:off x="952499" y="828675"/>
            <a:ext cx="11601645" cy="5183983"/>
          </a:xfrm>
          <a:prstGeom prst="rect">
            <a:avLst/>
          </a:prstGeom>
          <a:noFill/>
        </p:spPr>
        <p:txBody>
          <a:bodyPr wrap="square" rtlCol="0">
            <a:spAutoFit/>
          </a:bodyPr>
          <a:lstStyle/>
          <a:p>
            <a:pPr marL="914400" lvl="1" indent="-457200">
              <a:lnSpc>
                <a:spcPct val="150000"/>
              </a:lnSpc>
              <a:buFont typeface="Arial" panose="020B0604020202020204" pitchFamily="34" charset="0"/>
              <a:buChar char="•"/>
            </a:pPr>
            <a:endParaRPr lang="en-US" sz="2800" u="sng" dirty="0">
              <a:solidFill>
                <a:schemeClr val="bg1"/>
              </a:solidFill>
            </a:endParaRPr>
          </a:p>
          <a:p>
            <a:pPr marL="914400" lvl="1" indent="-457200">
              <a:lnSpc>
                <a:spcPct val="150000"/>
              </a:lnSpc>
              <a:buFont typeface="Arial" panose="020B0604020202020204" pitchFamily="34" charset="0"/>
              <a:buChar char="•"/>
            </a:pPr>
            <a:r>
              <a:rPr lang="en-US" sz="2800" dirty="0">
                <a:solidFill>
                  <a:schemeClr val="bg1"/>
                </a:solidFill>
              </a:rPr>
              <a:t>Sondos Ahmed Abdullah</a:t>
            </a:r>
          </a:p>
          <a:p>
            <a:pPr marL="914400" lvl="1" indent="-457200">
              <a:lnSpc>
                <a:spcPct val="150000"/>
              </a:lnSpc>
              <a:buFont typeface="Arial" panose="020B0604020202020204" pitchFamily="34" charset="0"/>
              <a:buChar char="•"/>
            </a:pPr>
            <a:r>
              <a:rPr lang="en-US" sz="2800" dirty="0">
                <a:solidFill>
                  <a:schemeClr val="bg1"/>
                </a:solidFill>
              </a:rPr>
              <a:t>Sohaila Mohamed Ahmed</a:t>
            </a:r>
          </a:p>
          <a:p>
            <a:pPr marL="914400" lvl="1" indent="-457200">
              <a:lnSpc>
                <a:spcPct val="150000"/>
              </a:lnSpc>
              <a:buFont typeface="Arial" panose="020B0604020202020204" pitchFamily="34" charset="0"/>
              <a:buChar char="•"/>
            </a:pPr>
            <a:r>
              <a:rPr lang="en-US" sz="2800" dirty="0">
                <a:solidFill>
                  <a:schemeClr val="bg1"/>
                </a:solidFill>
              </a:rPr>
              <a:t>Sara Abdullah Abbas</a:t>
            </a:r>
          </a:p>
          <a:p>
            <a:pPr marL="914400" lvl="1" indent="-457200">
              <a:lnSpc>
                <a:spcPct val="150000"/>
              </a:lnSpc>
              <a:buFont typeface="Arial" panose="020B0604020202020204" pitchFamily="34" charset="0"/>
              <a:buChar char="•"/>
            </a:pPr>
            <a:r>
              <a:rPr lang="en-US" sz="2800" dirty="0">
                <a:solidFill>
                  <a:schemeClr val="bg1"/>
                </a:solidFill>
              </a:rPr>
              <a:t>Aya Mohamed </a:t>
            </a:r>
            <a:r>
              <a:rPr lang="en-US" sz="2800" dirty="0" err="1">
                <a:solidFill>
                  <a:schemeClr val="bg1"/>
                </a:solidFill>
              </a:rPr>
              <a:t>Fekry</a:t>
            </a:r>
            <a:endParaRPr lang="en-US" sz="2800" dirty="0">
              <a:solidFill>
                <a:schemeClr val="bg1"/>
              </a:solidFill>
            </a:endParaRPr>
          </a:p>
          <a:p>
            <a:pPr marL="914400" lvl="1" indent="-457200">
              <a:lnSpc>
                <a:spcPct val="150000"/>
              </a:lnSpc>
              <a:buFont typeface="Arial" panose="020B0604020202020204" pitchFamily="34" charset="0"/>
              <a:buChar char="•"/>
            </a:pPr>
            <a:r>
              <a:rPr lang="en-US" sz="2800" dirty="0" err="1">
                <a:solidFill>
                  <a:schemeClr val="bg1"/>
                </a:solidFill>
              </a:rPr>
              <a:t>Rahma</a:t>
            </a:r>
            <a:r>
              <a:rPr lang="en-US" sz="2800" dirty="0">
                <a:solidFill>
                  <a:schemeClr val="bg1"/>
                </a:solidFill>
              </a:rPr>
              <a:t> Aladdin Youssef</a:t>
            </a:r>
          </a:p>
          <a:p>
            <a:pPr marL="914400" lvl="1" indent="-457200">
              <a:lnSpc>
                <a:spcPct val="150000"/>
              </a:lnSpc>
              <a:buFont typeface="Arial" panose="020B0604020202020204" pitchFamily="34" charset="0"/>
              <a:buChar char="•"/>
            </a:pPr>
            <a:r>
              <a:rPr lang="en-US" sz="2800" dirty="0">
                <a:solidFill>
                  <a:schemeClr val="bg1"/>
                </a:solidFill>
              </a:rPr>
              <a:t>Doha Sayed Mahmoud</a:t>
            </a:r>
            <a:br>
              <a:rPr lang="en-US" sz="2800" dirty="0">
                <a:solidFill>
                  <a:schemeClr val="bg1"/>
                </a:solidFill>
              </a:rPr>
            </a:br>
            <a:endParaRPr lang="en-US" sz="2800" dirty="0">
              <a:solidFill>
                <a:schemeClr val="bg1"/>
              </a:solidFill>
            </a:endParaRPr>
          </a:p>
        </p:txBody>
      </p:sp>
      <p:sp>
        <p:nvSpPr>
          <p:cNvPr id="8" name="object 7" descr="Beige rectangle">
            <a:extLst>
              <a:ext uri="{FF2B5EF4-FFF2-40B4-BE49-F238E27FC236}">
                <a16:creationId xmlns:a16="http://schemas.microsoft.com/office/drawing/2014/main" id="{6306AF34-CD07-B268-6C8A-DE0344988CC1}"/>
              </a:ext>
            </a:extLst>
          </p:cNvPr>
          <p:cNvSpPr/>
          <p:nvPr/>
        </p:nvSpPr>
        <p:spPr bwMode="white">
          <a:xfrm flipV="1">
            <a:off x="733425" y="1409437"/>
            <a:ext cx="3924300" cy="45737"/>
          </a:xfrm>
          <a:custGeom>
            <a:avLst/>
            <a:gdLst/>
            <a:ahLst/>
            <a:cxnLst/>
            <a:rect l="l" t="t" r="r" b="b"/>
            <a:pathLst>
              <a:path w="3935729">
                <a:moveTo>
                  <a:pt x="0" y="0"/>
                </a:moveTo>
                <a:lnTo>
                  <a:pt x="3935349" y="0"/>
                </a:lnTo>
              </a:path>
            </a:pathLst>
          </a:custGeom>
          <a:ln w="54863">
            <a:solidFill>
              <a:schemeClr val="tx2"/>
            </a:solidFill>
          </a:ln>
        </p:spPr>
        <p:txBody>
          <a:bodyPr wrap="square" lIns="0" tIns="0" rIns="0" bIns="0" rtlCol="0"/>
          <a:lstStyle/>
          <a:p>
            <a:endParaRPr lang="en-US" dirty="0"/>
          </a:p>
        </p:txBody>
      </p:sp>
    </p:spTree>
    <p:extLst>
      <p:ext uri="{BB962C8B-B14F-4D97-AF65-F5344CB8AC3E}">
        <p14:creationId xmlns:p14="http://schemas.microsoft.com/office/powerpoint/2010/main" val="3758742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3890F-AA47-AD5D-6664-CC12511F048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A9CFAA-F23C-D548-6E61-A4ACE664DDE1}"/>
              </a:ext>
            </a:extLst>
          </p:cNvPr>
          <p:cNvSpPr>
            <a:spLocks noGrp="1"/>
          </p:cNvSpPr>
          <p:nvPr>
            <p:ph type="sldNum" sz="quarter" idx="10"/>
          </p:nvPr>
        </p:nvSpPr>
        <p:spPr/>
        <p:txBody>
          <a:bodyPr/>
          <a:lstStyle/>
          <a:p>
            <a:fld id="{D495E168-DA5E-4888-8D8A-92B118324C14}" type="slidenum">
              <a:rPr lang="en-US" noProof="0" smtClean="0"/>
              <a:pPr/>
              <a:t>20</a:t>
            </a:fld>
            <a:endParaRPr lang="en-US" noProof="0" dirty="0"/>
          </a:p>
        </p:txBody>
      </p:sp>
      <p:sp>
        <p:nvSpPr>
          <p:cNvPr id="9" name="TextBox 8">
            <a:extLst>
              <a:ext uri="{FF2B5EF4-FFF2-40B4-BE49-F238E27FC236}">
                <a16:creationId xmlns:a16="http://schemas.microsoft.com/office/drawing/2014/main" id="{1FF5B3FF-E1BB-9F13-BC96-DAB9DFF7A10D}"/>
              </a:ext>
            </a:extLst>
          </p:cNvPr>
          <p:cNvSpPr txBox="1"/>
          <p:nvPr/>
        </p:nvSpPr>
        <p:spPr>
          <a:xfrm>
            <a:off x="723900" y="485775"/>
            <a:ext cx="4320413" cy="784830"/>
          </a:xfrm>
          <a:prstGeom prst="rect">
            <a:avLst/>
          </a:prstGeom>
          <a:noFill/>
        </p:spPr>
        <p:txBody>
          <a:bodyPr wrap="none" rtlCol="0">
            <a:spAutoFit/>
          </a:bodyPr>
          <a:lstStyle/>
          <a:p>
            <a:r>
              <a:rPr lang="en-US" sz="4500" dirty="0">
                <a:solidFill>
                  <a:schemeClr val="bg1"/>
                </a:solidFill>
                <a:latin typeface="+mj-lt"/>
              </a:rPr>
              <a:t>Handling Outliers</a:t>
            </a:r>
          </a:p>
        </p:txBody>
      </p:sp>
      <p:sp>
        <p:nvSpPr>
          <p:cNvPr id="10" name="object 7" descr="Beige rectangle">
            <a:extLst>
              <a:ext uri="{FF2B5EF4-FFF2-40B4-BE49-F238E27FC236}">
                <a16:creationId xmlns:a16="http://schemas.microsoft.com/office/drawing/2014/main" id="{2C14A49A-0706-FB09-8659-12AD25ACE0A6}"/>
              </a:ext>
            </a:extLst>
          </p:cNvPr>
          <p:cNvSpPr/>
          <p:nvPr/>
        </p:nvSpPr>
        <p:spPr bwMode="white">
          <a:xfrm flipV="1">
            <a:off x="847726" y="1270602"/>
            <a:ext cx="4088168" cy="110328"/>
          </a:xfrm>
          <a:custGeom>
            <a:avLst/>
            <a:gdLst/>
            <a:ahLst/>
            <a:cxnLst/>
            <a:rect l="l" t="t" r="r" b="b"/>
            <a:pathLst>
              <a:path w="3935729">
                <a:moveTo>
                  <a:pt x="0" y="0"/>
                </a:moveTo>
                <a:lnTo>
                  <a:pt x="3935349" y="0"/>
                </a:lnTo>
              </a:path>
            </a:pathLst>
          </a:custGeom>
          <a:ln w="54863">
            <a:solidFill>
              <a:schemeClr val="bg1"/>
            </a:solidFill>
          </a:ln>
        </p:spPr>
        <p:txBody>
          <a:bodyPr wrap="square" lIns="0" tIns="0" rIns="0" bIns="0" rtlCol="0"/>
          <a:lstStyle/>
          <a:p>
            <a:endParaRPr lang="en-US" dirty="0">
              <a:highlight>
                <a:srgbClr val="000000"/>
              </a:highlight>
            </a:endParaRPr>
          </a:p>
        </p:txBody>
      </p:sp>
      <p:sp>
        <p:nvSpPr>
          <p:cNvPr id="3" name="TextBox 2">
            <a:extLst>
              <a:ext uri="{FF2B5EF4-FFF2-40B4-BE49-F238E27FC236}">
                <a16:creationId xmlns:a16="http://schemas.microsoft.com/office/drawing/2014/main" id="{05B4D4B6-BFF3-7EE9-D419-70809BDCE1F3}"/>
              </a:ext>
            </a:extLst>
          </p:cNvPr>
          <p:cNvSpPr txBox="1"/>
          <p:nvPr/>
        </p:nvSpPr>
        <p:spPr>
          <a:xfrm>
            <a:off x="750947" y="1519426"/>
            <a:ext cx="11055516" cy="4431983"/>
          </a:xfrm>
          <a:prstGeom prst="rect">
            <a:avLst/>
          </a:prstGeom>
          <a:noFill/>
        </p:spPr>
        <p:txBody>
          <a:bodyPr wrap="square" rtlCol="0">
            <a:spAutoFit/>
          </a:bodyPr>
          <a:lstStyle/>
          <a:p>
            <a:r>
              <a:rPr lang="en-US" dirty="0">
                <a:solidFill>
                  <a:schemeClr val="bg2"/>
                </a:solidFill>
              </a:rPr>
              <a:t>We try to handle outliers</a:t>
            </a:r>
          </a:p>
          <a:p>
            <a:pPr marL="742950" lvl="1" indent="-285750">
              <a:buFont typeface="Arial" panose="020B0604020202020204" pitchFamily="34" charset="0"/>
              <a:buChar char="•"/>
            </a:pPr>
            <a:r>
              <a:rPr lang="en-US" dirty="0">
                <a:solidFill>
                  <a:schemeClr val="bg2"/>
                </a:solidFill>
              </a:rPr>
              <a:t> </a:t>
            </a:r>
            <a:r>
              <a:rPr lang="en-US"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Using </a:t>
            </a:r>
            <a:r>
              <a:rPr lang="en-US" b="1" dirty="0">
                <a:solidFill>
                  <a:schemeClr val="bg1"/>
                </a:solidFill>
                <a:latin typeface="Söhne"/>
                <a:ea typeface="Calibri" panose="020F0502020204030204" pitchFamily="34" charset="0"/>
                <a:cs typeface="Calibri" panose="020F0502020204030204" pitchFamily="34" charset="0"/>
              </a:rPr>
              <a:t>IQR</a:t>
            </a:r>
            <a:r>
              <a:rPr lang="en-US" dirty="0">
                <a:solidFill>
                  <a:schemeClr val="bg2"/>
                </a:solidFill>
              </a:rPr>
              <a:t> that we are remove any value more than  </a:t>
            </a:r>
            <a:r>
              <a:rPr lang="en-US" dirty="0">
                <a:highlight>
                  <a:srgbClr val="F7F1E4"/>
                </a:highlight>
                <a:latin typeface="Calibri" panose="020F0502020204030204" pitchFamily="34" charset="0"/>
                <a:ea typeface="Calibri" panose="020F0502020204030204" pitchFamily="34" charset="0"/>
                <a:cs typeface="Calibri" panose="020F0502020204030204" pitchFamily="34" charset="0"/>
              </a:rPr>
              <a:t>Q3+1.5*IQR</a:t>
            </a:r>
            <a:r>
              <a:rPr lang="en-US" sz="2400" b="1" dirty="0">
                <a:solidFill>
                  <a:schemeClr val="bg1"/>
                </a:solidFill>
                <a:latin typeface="Söhne"/>
                <a:ea typeface="Calibri" panose="020F0502020204030204" pitchFamily="34" charset="0"/>
                <a:cs typeface="Calibri" panose="020F0502020204030204" pitchFamily="34" charset="0"/>
              </a:rPr>
              <a:t> </a:t>
            </a:r>
            <a:r>
              <a:rPr lang="en-US" sz="2400" b="1" dirty="0">
                <a:solidFill>
                  <a:schemeClr val="bg2"/>
                </a:solidFill>
                <a:latin typeface="Söhne"/>
                <a:ea typeface="Calibri" panose="020F0502020204030204" pitchFamily="34" charset="0"/>
                <a:cs typeface="Calibri" panose="020F0502020204030204" pitchFamily="34" charset="0"/>
              </a:rPr>
              <a:t>l</a:t>
            </a:r>
            <a:r>
              <a:rPr lang="en-US" sz="2400" dirty="0">
                <a:solidFill>
                  <a:schemeClr val="bg2"/>
                </a:solidFill>
              </a:rPr>
              <a:t>ess than </a:t>
            </a:r>
            <a:r>
              <a:rPr lang="en-US" sz="2400" dirty="0">
                <a:highlight>
                  <a:srgbClr val="F7F1E4"/>
                </a:highlight>
                <a:latin typeface="Calibri" panose="020F0502020204030204" pitchFamily="34" charset="0"/>
                <a:ea typeface="Calibri" panose="020F0502020204030204" pitchFamily="34" charset="0"/>
                <a:cs typeface="Calibri" panose="020F0502020204030204" pitchFamily="34" charset="0"/>
              </a:rPr>
              <a:t>Q3-1.5*IQR</a:t>
            </a:r>
            <a:br>
              <a:rPr lang="en-US" sz="2400" dirty="0">
                <a:highlight>
                  <a:srgbClr val="F7F1E4"/>
                </a:highlight>
                <a:latin typeface="Calibri" panose="020F0502020204030204" pitchFamily="34" charset="0"/>
                <a:ea typeface="Calibri" panose="020F0502020204030204" pitchFamily="34" charset="0"/>
                <a:cs typeface="Calibri" panose="020F0502020204030204" pitchFamily="34" charset="0"/>
              </a:rPr>
            </a:br>
            <a:r>
              <a:rPr lang="en-US" sz="2400" dirty="0">
                <a:latin typeface="Calibri" panose="020F0502020204030204" pitchFamily="34" charset="0"/>
                <a:ea typeface="Calibri" panose="020F0502020204030204" pitchFamily="34" charset="0"/>
                <a:cs typeface="Calibri" panose="020F0502020204030204" pitchFamily="34" charset="0"/>
              </a:rPr>
              <a:t>    </a:t>
            </a:r>
            <a:r>
              <a:rPr lang="en-US" sz="1600" dirty="0">
                <a:solidFill>
                  <a:schemeClr val="bg1"/>
                </a:solidFill>
                <a:highlight>
                  <a:srgbClr val="000000"/>
                </a:highlight>
                <a:ea typeface="Calibri" panose="020F0502020204030204" pitchFamily="34" charset="0"/>
                <a:cs typeface="Calibri" panose="020F0502020204030204" pitchFamily="34" charset="0"/>
              </a:rPr>
              <a:t> it handle outliers prefect and data close to normal distribution but we will have nulls</a:t>
            </a:r>
          </a:p>
          <a:p>
            <a:pPr lvl="1"/>
            <a:r>
              <a:rPr lang="en-US" b="0" i="0" dirty="0">
                <a:solidFill>
                  <a:schemeClr val="bg2"/>
                </a:solidFill>
                <a:effectLst/>
                <a:latin typeface="Söhne"/>
              </a:rPr>
              <a:t> </a:t>
            </a:r>
          </a:p>
          <a:p>
            <a:pPr marL="742950" lvl="1" indent="-285750">
              <a:buFont typeface="Arial" panose="020B0604020202020204" pitchFamily="34" charset="0"/>
              <a:buChar char="•"/>
            </a:pPr>
            <a:r>
              <a:rPr lang="en-US"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Using </a:t>
            </a:r>
            <a:r>
              <a:rPr lang="en-US" b="0" dirty="0">
                <a:solidFill>
                  <a:schemeClr val="bg2"/>
                </a:solidFill>
                <a:effectLst/>
                <a:latin typeface="Consolas" panose="020B0609020204030204" pitchFamily="49" charset="0"/>
              </a:rPr>
              <a:t>trimming method to remove outliers</a:t>
            </a:r>
          </a:p>
          <a:p>
            <a:pPr lvl="2"/>
            <a:r>
              <a:rPr lang="en-US" dirty="0">
                <a:solidFill>
                  <a:schemeClr val="bg1"/>
                </a:solidFill>
                <a:highlight>
                  <a:srgbClr val="000000"/>
                </a:highlight>
                <a:ea typeface="Calibri" panose="020F0502020204030204" pitchFamily="34" charset="0"/>
                <a:cs typeface="Calibri" panose="020F0502020204030204" pitchFamily="34" charset="0"/>
              </a:rPr>
              <a:t> it handle outliers prefect and data close to normal distribution but we will drop a lot of rows in  data</a:t>
            </a:r>
          </a:p>
          <a:p>
            <a:pPr marL="1257300" lvl="2" indent="-342900">
              <a:buFont typeface="Wingdings" panose="05000000000000000000" pitchFamily="2" charset="2"/>
              <a:buChar char="Ø"/>
            </a:pPr>
            <a:r>
              <a:rPr lang="en-US" dirty="0">
                <a:solidFill>
                  <a:schemeClr val="bg1"/>
                </a:solidFill>
                <a:ea typeface="Calibri" panose="020F0502020204030204" pitchFamily="34" charset="0"/>
                <a:cs typeface="Calibri" panose="020F0502020204030204" pitchFamily="34" charset="0"/>
              </a:rPr>
              <a:t>Shape of data frame before removing outliers: </a:t>
            </a:r>
            <a:r>
              <a:rPr lang="en-US" dirty="0">
                <a:solidFill>
                  <a:schemeClr val="bg2"/>
                </a:solidFill>
                <a:ea typeface="Calibri" panose="020F0502020204030204" pitchFamily="34" charset="0"/>
                <a:cs typeface="Calibri" panose="020F0502020204030204" pitchFamily="34" charset="0"/>
              </a:rPr>
              <a:t>(33561, 9)</a:t>
            </a:r>
          </a:p>
          <a:p>
            <a:pPr marL="1257300" lvl="2" indent="-342900">
              <a:buFont typeface="Wingdings" panose="05000000000000000000" pitchFamily="2" charset="2"/>
              <a:buChar char="Ø"/>
            </a:pPr>
            <a:r>
              <a:rPr lang="en-US" dirty="0">
                <a:solidFill>
                  <a:schemeClr val="bg1"/>
                </a:solidFill>
                <a:ea typeface="Calibri" panose="020F0502020204030204" pitchFamily="34" charset="0"/>
                <a:cs typeface="Calibri" panose="020F0502020204030204" pitchFamily="34" charset="0"/>
              </a:rPr>
              <a:t>Shape of data frame after removing outliers: </a:t>
            </a:r>
            <a:r>
              <a:rPr lang="en-US" dirty="0">
                <a:solidFill>
                  <a:schemeClr val="bg2"/>
                </a:solidFill>
                <a:ea typeface="Calibri" panose="020F0502020204030204" pitchFamily="34" charset="0"/>
                <a:cs typeface="Calibri" panose="020F0502020204030204" pitchFamily="34" charset="0"/>
              </a:rPr>
              <a:t>(23046, 9)</a:t>
            </a:r>
          </a:p>
          <a:p>
            <a:pPr marL="1257300" lvl="2" indent="-342900">
              <a:buFont typeface="Wingdings" panose="05000000000000000000" pitchFamily="2" charset="2"/>
              <a:buChar char="Ø"/>
            </a:pPr>
            <a:endParaRPr lang="en-US" b="0" dirty="0">
              <a:solidFill>
                <a:schemeClr val="bg2"/>
              </a:solidFill>
              <a:effectLst/>
            </a:endParaRPr>
          </a:p>
          <a:p>
            <a:pPr marL="742950" lvl="1" indent="-285750">
              <a:buFont typeface="Arial" panose="020B0604020202020204" pitchFamily="34" charset="0"/>
              <a:buChar char="•"/>
            </a:pPr>
            <a:r>
              <a:rPr lang="en-US" dirty="0">
                <a:solidFill>
                  <a:schemeClr val="bg2"/>
                </a:solidFill>
              </a:rPr>
              <a:t> </a:t>
            </a:r>
            <a:r>
              <a:rPr lang="en-US"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Using </a:t>
            </a:r>
            <a:r>
              <a:rPr lang="en-US" b="0" i="0" dirty="0" err="1">
                <a:solidFill>
                  <a:schemeClr val="bg2"/>
                </a:solidFill>
                <a:effectLst/>
              </a:rPr>
              <a:t>Winsorization</a:t>
            </a:r>
            <a:r>
              <a:rPr lang="en-US" dirty="0">
                <a:solidFill>
                  <a:schemeClr val="bg2"/>
                </a:solidFill>
              </a:rPr>
              <a:t> </a:t>
            </a:r>
            <a:r>
              <a:rPr lang="en-US" b="0" i="0" dirty="0">
                <a:solidFill>
                  <a:schemeClr val="bg2"/>
                </a:solidFill>
                <a:effectLst/>
                <a:latin typeface="Söhne"/>
              </a:rPr>
              <a:t>as a technique used to handle outliers in a dataset , replaces them with the nearest    non-outlier value.</a:t>
            </a:r>
          </a:p>
          <a:p>
            <a:pPr marL="742950" lvl="1" indent="-285750">
              <a:buFont typeface="Arial" panose="020B0604020202020204" pitchFamily="34" charset="0"/>
              <a:buChar char="•"/>
            </a:pPr>
            <a:endParaRPr lang="en-US" b="0" dirty="0">
              <a:solidFill>
                <a:schemeClr val="bg2"/>
              </a:solidFill>
              <a:effectLst/>
            </a:endParaRPr>
          </a:p>
          <a:p>
            <a:pPr marL="285750" indent="-285750" algn="ctr">
              <a:buFont typeface="Arial" panose="020B0604020202020204" pitchFamily="34" charset="0"/>
              <a:buChar char="•"/>
            </a:pPr>
            <a:r>
              <a:rPr lang="en-US" b="1" dirty="0">
                <a:solidFill>
                  <a:schemeClr val="accent1"/>
                </a:solidFill>
                <a:highlight>
                  <a:srgbClr val="F7F1E4"/>
                </a:highlight>
                <a:latin typeface="+mj-lt"/>
              </a:rPr>
              <a:t>THE BEST is </a:t>
            </a:r>
            <a:r>
              <a:rPr lang="en-US" b="0" i="0" dirty="0" err="1">
                <a:solidFill>
                  <a:schemeClr val="accent1"/>
                </a:solidFill>
                <a:effectLst/>
                <a:highlight>
                  <a:srgbClr val="F7F1E4"/>
                </a:highlight>
              </a:rPr>
              <a:t>Winsorization</a:t>
            </a:r>
            <a:r>
              <a:rPr lang="en-US" b="0" i="0" dirty="0">
                <a:solidFill>
                  <a:schemeClr val="accent1"/>
                </a:solidFill>
                <a:effectLst/>
                <a:highlight>
                  <a:srgbClr val="F7F1E4"/>
                </a:highlight>
              </a:rPr>
              <a:t> </a:t>
            </a:r>
            <a:br>
              <a:rPr lang="en-US" b="0" dirty="0">
                <a:solidFill>
                  <a:srgbClr val="CCCCCC"/>
                </a:solidFill>
                <a:effectLst/>
                <a:highlight>
                  <a:srgbClr val="1F1F1F"/>
                </a:highlight>
                <a:latin typeface="Consolas" panose="020B0609020204030204" pitchFamily="49" charset="0"/>
              </a:rPr>
            </a:br>
            <a:endParaRPr lang="en-US" b="0" dirty="0">
              <a:solidFill>
                <a:srgbClr val="CCCCCC"/>
              </a:solidFill>
              <a:effectLst/>
              <a:highlight>
                <a:srgbClr val="1F1F1F"/>
              </a:highlight>
              <a:latin typeface="Consolas" panose="020B0609020204030204" pitchFamily="49" charset="0"/>
            </a:endParaRPr>
          </a:p>
          <a:p>
            <a:endParaRPr lang="en-US" dirty="0">
              <a:solidFill>
                <a:schemeClr val="bg2"/>
              </a:solidFill>
            </a:endParaRPr>
          </a:p>
        </p:txBody>
      </p:sp>
    </p:spTree>
    <p:extLst>
      <p:ext uri="{BB962C8B-B14F-4D97-AF65-F5344CB8AC3E}">
        <p14:creationId xmlns:p14="http://schemas.microsoft.com/office/powerpoint/2010/main" val="2773117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3890F-AA47-AD5D-6664-CC12511F048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A9CFAA-F23C-D548-6E61-A4ACE664DDE1}"/>
              </a:ext>
            </a:extLst>
          </p:cNvPr>
          <p:cNvSpPr>
            <a:spLocks noGrp="1"/>
          </p:cNvSpPr>
          <p:nvPr>
            <p:ph type="sldNum" sz="quarter" idx="10"/>
          </p:nvPr>
        </p:nvSpPr>
        <p:spPr/>
        <p:txBody>
          <a:bodyPr/>
          <a:lstStyle/>
          <a:p>
            <a:fld id="{D495E168-DA5E-4888-8D8A-92B118324C14}" type="slidenum">
              <a:rPr lang="en-US" noProof="0" smtClean="0"/>
              <a:pPr/>
              <a:t>21</a:t>
            </a:fld>
            <a:endParaRPr lang="en-US" noProof="0" dirty="0"/>
          </a:p>
        </p:txBody>
      </p:sp>
      <p:sp>
        <p:nvSpPr>
          <p:cNvPr id="9" name="TextBox 8">
            <a:extLst>
              <a:ext uri="{FF2B5EF4-FFF2-40B4-BE49-F238E27FC236}">
                <a16:creationId xmlns:a16="http://schemas.microsoft.com/office/drawing/2014/main" id="{1FF5B3FF-E1BB-9F13-BC96-DAB9DFF7A10D}"/>
              </a:ext>
            </a:extLst>
          </p:cNvPr>
          <p:cNvSpPr txBox="1"/>
          <p:nvPr/>
        </p:nvSpPr>
        <p:spPr>
          <a:xfrm>
            <a:off x="723900" y="485775"/>
            <a:ext cx="4320413" cy="784830"/>
          </a:xfrm>
          <a:prstGeom prst="rect">
            <a:avLst/>
          </a:prstGeom>
          <a:noFill/>
        </p:spPr>
        <p:txBody>
          <a:bodyPr wrap="none" rtlCol="0">
            <a:spAutoFit/>
          </a:bodyPr>
          <a:lstStyle/>
          <a:p>
            <a:r>
              <a:rPr lang="en-US" sz="4500" dirty="0">
                <a:solidFill>
                  <a:schemeClr val="bg1"/>
                </a:solidFill>
                <a:latin typeface="+mj-lt"/>
              </a:rPr>
              <a:t>Handling Outliers</a:t>
            </a:r>
          </a:p>
        </p:txBody>
      </p:sp>
      <p:sp>
        <p:nvSpPr>
          <p:cNvPr id="10" name="object 7" descr="Beige rectangle">
            <a:extLst>
              <a:ext uri="{FF2B5EF4-FFF2-40B4-BE49-F238E27FC236}">
                <a16:creationId xmlns:a16="http://schemas.microsoft.com/office/drawing/2014/main" id="{2C14A49A-0706-FB09-8659-12AD25ACE0A6}"/>
              </a:ext>
            </a:extLst>
          </p:cNvPr>
          <p:cNvSpPr/>
          <p:nvPr/>
        </p:nvSpPr>
        <p:spPr bwMode="white">
          <a:xfrm flipV="1">
            <a:off x="847726" y="1270602"/>
            <a:ext cx="4088168" cy="110328"/>
          </a:xfrm>
          <a:custGeom>
            <a:avLst/>
            <a:gdLst/>
            <a:ahLst/>
            <a:cxnLst/>
            <a:rect l="l" t="t" r="r" b="b"/>
            <a:pathLst>
              <a:path w="3935729">
                <a:moveTo>
                  <a:pt x="0" y="0"/>
                </a:moveTo>
                <a:lnTo>
                  <a:pt x="3935349" y="0"/>
                </a:lnTo>
              </a:path>
            </a:pathLst>
          </a:custGeom>
          <a:ln w="54863">
            <a:solidFill>
              <a:schemeClr val="bg1"/>
            </a:solidFill>
          </a:ln>
        </p:spPr>
        <p:txBody>
          <a:bodyPr wrap="square" lIns="0" tIns="0" rIns="0" bIns="0" rtlCol="0"/>
          <a:lstStyle/>
          <a:p>
            <a:endParaRPr lang="en-US" dirty="0">
              <a:highlight>
                <a:srgbClr val="000000"/>
              </a:highlight>
            </a:endParaRPr>
          </a:p>
        </p:txBody>
      </p:sp>
      <p:pic>
        <p:nvPicPr>
          <p:cNvPr id="5" name="Picture 4">
            <a:extLst>
              <a:ext uri="{FF2B5EF4-FFF2-40B4-BE49-F238E27FC236}">
                <a16:creationId xmlns:a16="http://schemas.microsoft.com/office/drawing/2014/main" id="{E3803842-3684-71D6-FAFD-9A01D38EB38E}"/>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498426" y="3113143"/>
            <a:ext cx="5322853" cy="3005341"/>
          </a:xfrm>
          <a:prstGeom prst="rect">
            <a:avLst/>
          </a:prstGeom>
        </p:spPr>
      </p:pic>
      <p:pic>
        <p:nvPicPr>
          <p:cNvPr id="7" name="Picture 6">
            <a:extLst>
              <a:ext uri="{FF2B5EF4-FFF2-40B4-BE49-F238E27FC236}">
                <a16:creationId xmlns:a16="http://schemas.microsoft.com/office/drawing/2014/main" id="{18701353-969D-A3BE-ACA4-2DCE53342C1E}"/>
              </a:ext>
            </a:extLst>
          </p:cNvPr>
          <p:cNvPicPr>
            <a:picLocks noChangeAspect="1"/>
          </p:cNvPicPr>
          <p:nvPr/>
        </p:nvPicPr>
        <p:blipFill>
          <a:blip r:embed="rId4">
            <a:duotone>
              <a:schemeClr val="accent3">
                <a:shade val="45000"/>
                <a:satMod val="135000"/>
              </a:schemeClr>
              <a:prstClr val="white"/>
            </a:duotone>
          </a:blip>
          <a:stretch>
            <a:fillRect/>
          </a:stretch>
        </p:blipFill>
        <p:spPr>
          <a:xfrm>
            <a:off x="6063488" y="1380930"/>
            <a:ext cx="5804662" cy="2843200"/>
          </a:xfrm>
          <a:prstGeom prst="rect">
            <a:avLst/>
          </a:prstGeom>
        </p:spPr>
      </p:pic>
      <p:sp>
        <p:nvSpPr>
          <p:cNvPr id="8" name="TextBox 7">
            <a:extLst>
              <a:ext uri="{FF2B5EF4-FFF2-40B4-BE49-F238E27FC236}">
                <a16:creationId xmlns:a16="http://schemas.microsoft.com/office/drawing/2014/main" id="{85E4F98F-AF24-EE88-D833-AFBB5AC53401}"/>
              </a:ext>
            </a:extLst>
          </p:cNvPr>
          <p:cNvSpPr txBox="1"/>
          <p:nvPr/>
        </p:nvSpPr>
        <p:spPr>
          <a:xfrm>
            <a:off x="323850" y="1485901"/>
            <a:ext cx="7613165" cy="477216"/>
          </a:xfrm>
          <a:prstGeom prst="rect">
            <a:avLst/>
          </a:prstGeom>
          <a:noFill/>
        </p:spPr>
        <p:txBody>
          <a:bodyPr wrap="square" rtlCol="0">
            <a:spAutoFit/>
          </a:bodyPr>
          <a:lstStyle/>
          <a:p>
            <a:r>
              <a:rPr lang="en-US" sz="2400" dirty="0">
                <a:solidFill>
                  <a:schemeClr val="bg2"/>
                </a:solidFill>
                <a:latin typeface="+mj-lt"/>
              </a:rPr>
              <a:t>  Let’s How </a:t>
            </a:r>
            <a:r>
              <a:rPr lang="en-US" sz="2400" dirty="0" err="1">
                <a:solidFill>
                  <a:schemeClr val="bg2"/>
                </a:solidFill>
                <a:latin typeface="+mj-lt"/>
              </a:rPr>
              <a:t>Winsoriztion</a:t>
            </a:r>
            <a:r>
              <a:rPr lang="en-US" sz="2400" dirty="0">
                <a:solidFill>
                  <a:schemeClr val="bg2"/>
                </a:solidFill>
                <a:latin typeface="+mj-lt"/>
              </a:rPr>
              <a:t> effort on Outliers</a:t>
            </a:r>
          </a:p>
        </p:txBody>
      </p:sp>
    </p:spTree>
    <p:extLst>
      <p:ext uri="{BB962C8B-B14F-4D97-AF65-F5344CB8AC3E}">
        <p14:creationId xmlns:p14="http://schemas.microsoft.com/office/powerpoint/2010/main" val="1060627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3890F-AA47-AD5D-6664-CC12511F048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A9CFAA-F23C-D548-6E61-A4ACE664DDE1}"/>
              </a:ext>
            </a:extLst>
          </p:cNvPr>
          <p:cNvSpPr>
            <a:spLocks noGrp="1"/>
          </p:cNvSpPr>
          <p:nvPr>
            <p:ph type="sldNum" sz="quarter" idx="10"/>
          </p:nvPr>
        </p:nvSpPr>
        <p:spPr/>
        <p:txBody>
          <a:bodyPr/>
          <a:lstStyle/>
          <a:p>
            <a:fld id="{D495E168-DA5E-4888-8D8A-92B118324C14}" type="slidenum">
              <a:rPr lang="en-US" noProof="0" smtClean="0"/>
              <a:pPr/>
              <a:t>22</a:t>
            </a:fld>
            <a:endParaRPr lang="en-US" noProof="0" dirty="0"/>
          </a:p>
        </p:txBody>
      </p:sp>
      <p:sp>
        <p:nvSpPr>
          <p:cNvPr id="9" name="TextBox 8">
            <a:extLst>
              <a:ext uri="{FF2B5EF4-FFF2-40B4-BE49-F238E27FC236}">
                <a16:creationId xmlns:a16="http://schemas.microsoft.com/office/drawing/2014/main" id="{1FF5B3FF-E1BB-9F13-BC96-DAB9DFF7A10D}"/>
              </a:ext>
            </a:extLst>
          </p:cNvPr>
          <p:cNvSpPr txBox="1"/>
          <p:nvPr/>
        </p:nvSpPr>
        <p:spPr>
          <a:xfrm>
            <a:off x="723900" y="485775"/>
            <a:ext cx="4320413" cy="784830"/>
          </a:xfrm>
          <a:prstGeom prst="rect">
            <a:avLst/>
          </a:prstGeom>
          <a:noFill/>
        </p:spPr>
        <p:txBody>
          <a:bodyPr wrap="none" rtlCol="0">
            <a:spAutoFit/>
          </a:bodyPr>
          <a:lstStyle/>
          <a:p>
            <a:r>
              <a:rPr lang="en-US" sz="4500" dirty="0">
                <a:solidFill>
                  <a:schemeClr val="bg1"/>
                </a:solidFill>
                <a:latin typeface="+mj-lt"/>
              </a:rPr>
              <a:t>Handling Outliers</a:t>
            </a:r>
          </a:p>
        </p:txBody>
      </p:sp>
      <p:sp>
        <p:nvSpPr>
          <p:cNvPr id="10" name="object 7" descr="Beige rectangle">
            <a:extLst>
              <a:ext uri="{FF2B5EF4-FFF2-40B4-BE49-F238E27FC236}">
                <a16:creationId xmlns:a16="http://schemas.microsoft.com/office/drawing/2014/main" id="{2C14A49A-0706-FB09-8659-12AD25ACE0A6}"/>
              </a:ext>
            </a:extLst>
          </p:cNvPr>
          <p:cNvSpPr/>
          <p:nvPr/>
        </p:nvSpPr>
        <p:spPr bwMode="white">
          <a:xfrm flipV="1">
            <a:off x="847726" y="1270602"/>
            <a:ext cx="4088168" cy="110328"/>
          </a:xfrm>
          <a:custGeom>
            <a:avLst/>
            <a:gdLst/>
            <a:ahLst/>
            <a:cxnLst/>
            <a:rect l="l" t="t" r="r" b="b"/>
            <a:pathLst>
              <a:path w="3935729">
                <a:moveTo>
                  <a:pt x="0" y="0"/>
                </a:moveTo>
                <a:lnTo>
                  <a:pt x="3935349" y="0"/>
                </a:lnTo>
              </a:path>
            </a:pathLst>
          </a:custGeom>
          <a:ln w="54863">
            <a:solidFill>
              <a:schemeClr val="bg1"/>
            </a:solidFill>
          </a:ln>
        </p:spPr>
        <p:txBody>
          <a:bodyPr wrap="square" lIns="0" tIns="0" rIns="0" bIns="0" rtlCol="0"/>
          <a:lstStyle/>
          <a:p>
            <a:endParaRPr lang="en-US" dirty="0">
              <a:highlight>
                <a:srgbClr val="000000"/>
              </a:highlight>
            </a:endParaRPr>
          </a:p>
        </p:txBody>
      </p:sp>
      <p:sp>
        <p:nvSpPr>
          <p:cNvPr id="3" name="TextBox 2">
            <a:extLst>
              <a:ext uri="{FF2B5EF4-FFF2-40B4-BE49-F238E27FC236}">
                <a16:creationId xmlns:a16="http://schemas.microsoft.com/office/drawing/2014/main" id="{05B4D4B6-BFF3-7EE9-D419-70809BDCE1F3}"/>
              </a:ext>
            </a:extLst>
          </p:cNvPr>
          <p:cNvSpPr txBox="1"/>
          <p:nvPr/>
        </p:nvSpPr>
        <p:spPr>
          <a:xfrm>
            <a:off x="847726" y="1634327"/>
            <a:ext cx="11055516" cy="1200329"/>
          </a:xfrm>
          <a:prstGeom prst="rect">
            <a:avLst/>
          </a:prstGeom>
          <a:noFill/>
        </p:spPr>
        <p:txBody>
          <a:bodyPr wrap="square" rtlCol="0">
            <a:spAutoFit/>
          </a:bodyPr>
          <a:lstStyle/>
          <a:p>
            <a:r>
              <a:rPr lang="en-US" dirty="0">
                <a:solidFill>
                  <a:schemeClr val="bg2"/>
                </a:solidFill>
              </a:rPr>
              <a:t>We check distribution of data after remove Outlier</a:t>
            </a:r>
            <a:endParaRPr lang="en-US" sz="2400" b="1"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br>
              <a:rPr lang="en-US" b="0" dirty="0">
                <a:solidFill>
                  <a:srgbClr val="CCCCCC"/>
                </a:solidFill>
                <a:effectLst/>
                <a:highlight>
                  <a:srgbClr val="1F1F1F"/>
                </a:highlight>
                <a:latin typeface="Consolas" panose="020B0609020204030204" pitchFamily="49" charset="0"/>
              </a:rPr>
            </a:br>
            <a:endParaRPr lang="en-US" b="0" dirty="0">
              <a:solidFill>
                <a:srgbClr val="CCCCCC"/>
              </a:solidFill>
              <a:effectLst/>
              <a:highlight>
                <a:srgbClr val="1F1F1F"/>
              </a:highlight>
              <a:latin typeface="Consolas" panose="020B0609020204030204" pitchFamily="49" charset="0"/>
            </a:endParaRPr>
          </a:p>
          <a:p>
            <a:endParaRPr lang="en-US" dirty="0">
              <a:solidFill>
                <a:schemeClr val="bg2"/>
              </a:solidFill>
            </a:endParaRPr>
          </a:p>
        </p:txBody>
      </p:sp>
      <p:pic>
        <p:nvPicPr>
          <p:cNvPr id="5" name="Picture 4">
            <a:extLst>
              <a:ext uri="{FF2B5EF4-FFF2-40B4-BE49-F238E27FC236}">
                <a16:creationId xmlns:a16="http://schemas.microsoft.com/office/drawing/2014/main" id="{B29D66C3-CF0A-885B-A372-00B481F9D4D4}"/>
              </a:ext>
            </a:extLst>
          </p:cNvPr>
          <p:cNvPicPr>
            <a:picLocks noChangeAspect="1"/>
          </p:cNvPicPr>
          <p:nvPr/>
        </p:nvPicPr>
        <p:blipFill>
          <a:blip r:embed="rId2">
            <a:duotone>
              <a:schemeClr val="accent3">
                <a:shade val="45000"/>
                <a:satMod val="135000"/>
              </a:schemeClr>
              <a:prstClr val="white"/>
            </a:duotone>
          </a:blip>
          <a:stretch>
            <a:fillRect/>
          </a:stretch>
        </p:blipFill>
        <p:spPr>
          <a:xfrm>
            <a:off x="1238250" y="2234491"/>
            <a:ext cx="9991725" cy="3611462"/>
          </a:xfrm>
          <a:prstGeom prst="rect">
            <a:avLst/>
          </a:prstGeom>
        </p:spPr>
      </p:pic>
    </p:spTree>
    <p:extLst>
      <p:ext uri="{BB962C8B-B14F-4D97-AF65-F5344CB8AC3E}">
        <p14:creationId xmlns:p14="http://schemas.microsoft.com/office/powerpoint/2010/main" val="2154896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FE31BE-D8DF-94B2-EAC9-A155760E78C6}"/>
              </a:ext>
            </a:extLst>
          </p:cNvPr>
          <p:cNvSpPr>
            <a:spLocks noGrp="1"/>
          </p:cNvSpPr>
          <p:nvPr>
            <p:ph type="sldNum" sz="quarter" idx="10"/>
          </p:nvPr>
        </p:nvSpPr>
        <p:spPr>
          <a:xfrm>
            <a:off x="5821279" y="6118484"/>
            <a:ext cx="549442" cy="365125"/>
          </a:xfrm>
        </p:spPr>
        <p:txBody>
          <a:bodyPr anchor="ctr">
            <a:normAutofit/>
          </a:bodyPr>
          <a:lstStyle/>
          <a:p>
            <a:pPr>
              <a:spcAft>
                <a:spcPts val="600"/>
              </a:spcAft>
            </a:pPr>
            <a:fld id="{D495E168-DA5E-4888-8D8A-92B118324C14}" type="slidenum">
              <a:rPr lang="en-US" noProof="0" smtClean="0"/>
              <a:pPr>
                <a:spcAft>
                  <a:spcPts val="600"/>
                </a:spcAft>
              </a:pPr>
              <a:t>23</a:t>
            </a:fld>
            <a:endParaRPr lang="en-US" noProof="0"/>
          </a:p>
        </p:txBody>
      </p:sp>
      <p:sp>
        <p:nvSpPr>
          <p:cNvPr id="10" name="Title 3">
            <a:extLst>
              <a:ext uri="{FF2B5EF4-FFF2-40B4-BE49-F238E27FC236}">
                <a16:creationId xmlns:a16="http://schemas.microsoft.com/office/drawing/2014/main" id="{6B879B3C-0731-2617-BD21-50871BA53065}"/>
              </a:ext>
            </a:extLst>
          </p:cNvPr>
          <p:cNvSpPr>
            <a:spLocks noGrp="1"/>
          </p:cNvSpPr>
          <p:nvPr>
            <p:ph type="title"/>
          </p:nvPr>
        </p:nvSpPr>
        <p:spPr>
          <a:xfrm>
            <a:off x="839788" y="662472"/>
            <a:ext cx="3932237" cy="1791479"/>
          </a:xfrm>
        </p:spPr>
        <p:txBody>
          <a:bodyPr>
            <a:normAutofit fontScale="90000"/>
          </a:bodyPr>
          <a:lstStyle/>
          <a:p>
            <a:br>
              <a:rPr lang="en-US" dirty="0"/>
            </a:br>
            <a:br>
              <a:rPr lang="en-US" dirty="0"/>
            </a:br>
            <a:br>
              <a:rPr lang="en-US" dirty="0"/>
            </a:br>
            <a:r>
              <a:rPr lang="en-US" dirty="0"/>
              <a:t>Relation Between Numerical Columns After Cleaning </a:t>
            </a:r>
            <a:br>
              <a:rPr lang="en-US" b="0" dirty="0">
                <a:solidFill>
                  <a:srgbClr val="CCCCCC"/>
                </a:solidFill>
                <a:effectLst/>
                <a:highlight>
                  <a:srgbClr val="1F1F1F"/>
                </a:highlight>
                <a:latin typeface="Consolas" panose="020B0609020204030204" pitchFamily="49" charset="0"/>
              </a:rPr>
            </a:br>
            <a:r>
              <a:rPr lang="en-US" dirty="0"/>
              <a:t> </a:t>
            </a:r>
          </a:p>
        </p:txBody>
      </p:sp>
      <p:sp>
        <p:nvSpPr>
          <p:cNvPr id="12" name="Text Placeholder 4">
            <a:extLst>
              <a:ext uri="{FF2B5EF4-FFF2-40B4-BE49-F238E27FC236}">
                <a16:creationId xmlns:a16="http://schemas.microsoft.com/office/drawing/2014/main" id="{AD4AA220-C1EB-FC16-44EB-E4A5BE7A8D2C}"/>
              </a:ext>
            </a:extLst>
          </p:cNvPr>
          <p:cNvSpPr>
            <a:spLocks noGrp="1"/>
          </p:cNvSpPr>
          <p:nvPr>
            <p:ph type="body" sz="half" idx="2"/>
          </p:nvPr>
        </p:nvSpPr>
        <p:spPr>
          <a:xfrm>
            <a:off x="839788" y="2177592"/>
            <a:ext cx="3932237" cy="3691396"/>
          </a:xfrm>
        </p:spPr>
        <p:txBody>
          <a:bodyPr/>
          <a:lstStyle/>
          <a:p>
            <a:r>
              <a:rPr lang="en-US" sz="1800" dirty="0"/>
              <a:t>Use </a:t>
            </a:r>
            <a:r>
              <a:rPr lang="en-US" sz="1800" b="0" dirty="0">
                <a:effectLst/>
              </a:rPr>
              <a:t>heatmap to see correlation between each column and another</a:t>
            </a:r>
          </a:p>
          <a:p>
            <a:endParaRPr lang="en-US" dirty="0"/>
          </a:p>
        </p:txBody>
      </p:sp>
      <p:pic>
        <p:nvPicPr>
          <p:cNvPr id="9" name="Picture 8">
            <a:extLst>
              <a:ext uri="{FF2B5EF4-FFF2-40B4-BE49-F238E27FC236}">
                <a16:creationId xmlns:a16="http://schemas.microsoft.com/office/drawing/2014/main" id="{8A6B3B2C-8383-41A3-C9F8-9DE3727B0B2F}"/>
              </a:ext>
            </a:extLst>
          </p:cNvPr>
          <p:cNvPicPr>
            <a:picLocks noChangeAspect="1"/>
          </p:cNvPicPr>
          <p:nvPr/>
        </p:nvPicPr>
        <p:blipFill>
          <a:blip r:embed="rId2">
            <a:duotone>
              <a:schemeClr val="accent3">
                <a:shade val="45000"/>
                <a:satMod val="135000"/>
              </a:schemeClr>
              <a:prstClr val="white"/>
            </a:duotone>
          </a:blip>
          <a:stretch>
            <a:fillRect/>
          </a:stretch>
        </p:blipFill>
        <p:spPr>
          <a:xfrm>
            <a:off x="5628383" y="662473"/>
            <a:ext cx="5904254" cy="5206516"/>
          </a:xfrm>
          <a:prstGeom prst="rect">
            <a:avLst/>
          </a:prstGeom>
        </p:spPr>
      </p:pic>
      <p:pic>
        <p:nvPicPr>
          <p:cNvPr id="14" name="Picture 13">
            <a:extLst>
              <a:ext uri="{FF2B5EF4-FFF2-40B4-BE49-F238E27FC236}">
                <a16:creationId xmlns:a16="http://schemas.microsoft.com/office/drawing/2014/main" id="{79AEA6D8-E3DC-80C6-1A8E-F9723B2E6869}"/>
              </a:ext>
            </a:extLst>
          </p:cNvPr>
          <p:cNvPicPr>
            <a:picLocks noChangeAspect="1"/>
          </p:cNvPicPr>
          <p:nvPr/>
        </p:nvPicPr>
        <p:blipFill>
          <a:blip r:embed="rId3">
            <a:duotone>
              <a:schemeClr val="accent3">
                <a:shade val="45000"/>
                <a:satMod val="135000"/>
              </a:schemeClr>
              <a:prstClr val="white"/>
            </a:duotone>
          </a:blip>
          <a:stretch>
            <a:fillRect/>
          </a:stretch>
        </p:blipFill>
        <p:spPr>
          <a:xfrm>
            <a:off x="952392" y="3525144"/>
            <a:ext cx="4179445" cy="1272650"/>
          </a:xfrm>
          <a:prstGeom prst="rect">
            <a:avLst/>
          </a:prstGeom>
        </p:spPr>
      </p:pic>
    </p:spTree>
    <p:extLst>
      <p:ext uri="{BB962C8B-B14F-4D97-AF65-F5344CB8AC3E}">
        <p14:creationId xmlns:p14="http://schemas.microsoft.com/office/powerpoint/2010/main" val="2060542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738649" y="413822"/>
            <a:ext cx="11264144" cy="1364104"/>
          </a:xfrm>
        </p:spPr>
        <p:txBody>
          <a:bodyPr/>
          <a:lstStyle/>
          <a:p>
            <a:r>
              <a:rPr lang="en-US" b="0" i="0" dirty="0">
                <a:effectLst/>
                <a:latin typeface="Söhne"/>
              </a:rPr>
              <a:t>Creating Dummy Variables</a:t>
            </a:r>
            <a:endParaRPr lang="en-US" dirty="0"/>
          </a:p>
        </p:txBody>
      </p:sp>
      <p:sp>
        <p:nvSpPr>
          <p:cNvPr id="5" name="Text Placeholder 4">
            <a:extLst>
              <a:ext uri="{FF2B5EF4-FFF2-40B4-BE49-F238E27FC236}">
                <a16:creationId xmlns:a16="http://schemas.microsoft.com/office/drawing/2014/main" id="{D630E50A-AB9F-4122-B5E0-DE40C6E48307}"/>
              </a:ext>
            </a:extLst>
          </p:cNvPr>
          <p:cNvSpPr>
            <a:spLocks noGrp="1"/>
          </p:cNvSpPr>
          <p:nvPr>
            <p:ph type="body" sz="quarter" idx="16"/>
          </p:nvPr>
        </p:nvSpPr>
        <p:spPr/>
        <p:txBody>
          <a:bodyPr/>
          <a:lstStyle/>
          <a:p>
            <a:r>
              <a:rPr lang="en-US" dirty="0"/>
              <a:t>Do encoding using </a:t>
            </a:r>
            <a:r>
              <a:rPr lang="en-US" b="0" dirty="0">
                <a:effectLst/>
                <a:highlight>
                  <a:srgbClr val="000000"/>
                </a:highlight>
                <a:latin typeface="Consolas" panose="020B0609020204030204" pitchFamily="49" charset="0"/>
              </a:rPr>
              <a:t>get dummies </a:t>
            </a:r>
            <a:r>
              <a:rPr lang="en-US" b="0" dirty="0">
                <a:effectLst/>
                <a:latin typeface="Consolas" panose="020B0609020204030204" pitchFamily="49" charset="0"/>
              </a:rPr>
              <a:t>on this category columns </a:t>
            </a:r>
            <a:r>
              <a:rPr lang="en-US" b="0" dirty="0">
                <a:effectLst/>
                <a:highlight>
                  <a:srgbClr val="000000"/>
                </a:highlight>
                <a:latin typeface="Consolas" panose="020B0609020204030204" pitchFamily="49" charset="0"/>
              </a:rPr>
              <a:t>"sector</a:t>
            </a:r>
            <a:r>
              <a:rPr lang="en-US" b="0" dirty="0">
                <a:effectLst/>
                <a:highlight>
                  <a:srgbClr val="1F1F1F"/>
                </a:highlight>
                <a:latin typeface="Consolas" panose="020B0609020204030204" pitchFamily="49" charset="0"/>
              </a:rPr>
              <a:t> "repayment interval</a:t>
            </a:r>
            <a:r>
              <a:rPr lang="en-US" b="0" dirty="0">
                <a:effectLst/>
                <a:highlight>
                  <a:srgbClr val="000000"/>
                </a:highlight>
                <a:latin typeface="Consolas" panose="020B0609020204030204" pitchFamily="49" charset="0"/>
              </a:rPr>
              <a:t>"</a:t>
            </a:r>
            <a:r>
              <a:rPr lang="en-US" dirty="0"/>
              <a:t> and use </a:t>
            </a:r>
            <a:r>
              <a:rPr lang="en-US" dirty="0">
                <a:highlight>
                  <a:srgbClr val="000000"/>
                </a:highlight>
                <a:latin typeface="Consolas" panose="020B0609020204030204" pitchFamily="49" charset="0"/>
              </a:rPr>
              <a:t>Label Encoder </a:t>
            </a:r>
            <a:r>
              <a:rPr lang="en-US" b="0" dirty="0">
                <a:effectLst/>
                <a:latin typeface="Consolas" panose="020B0609020204030204" pitchFamily="49" charset="0"/>
              </a:rPr>
              <a:t>on</a:t>
            </a:r>
            <a:r>
              <a:rPr lang="en-US" dirty="0">
                <a:highlight>
                  <a:srgbClr val="000000"/>
                </a:highlight>
                <a:latin typeface="Consolas" panose="020B0609020204030204" pitchFamily="49" charset="0"/>
              </a:rPr>
              <a:t> country</a:t>
            </a:r>
            <a:endParaRPr lang="en-US" b="0" dirty="0">
              <a:effectLst/>
              <a:highlight>
                <a:srgbClr val="1F1F1F"/>
              </a:highlight>
              <a:latin typeface="Consolas" panose="020B0609020204030204" pitchFamily="49" charset="0"/>
            </a:endParaRPr>
          </a:p>
          <a:p>
            <a:endParaRPr lang="en-US" b="0" dirty="0">
              <a:effectLst/>
              <a:highlight>
                <a:srgbClr val="000000"/>
              </a:highlight>
              <a:latin typeface="Consolas" panose="020B0609020204030204" pitchFamily="49" charset="0"/>
            </a:endParaRPr>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p:txBody>
          <a:bodyPr/>
          <a:lstStyle/>
          <a:p>
            <a:r>
              <a:rPr lang="en-US" dirty="0"/>
              <a:t>WHY do ?</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p:txBody>
          <a:bodyPr>
            <a:normAutofit/>
          </a:bodyPr>
          <a:lstStyle/>
          <a:p>
            <a:r>
              <a:rPr lang="en-US" dirty="0"/>
              <a:t>for handling categorical variables, which are variables that represent categories rather than numerical values.</a:t>
            </a:r>
          </a:p>
        </p:txBody>
      </p:sp>
      <p:sp>
        <p:nvSpPr>
          <p:cNvPr id="6" name="Text Placeholder 5">
            <a:extLst>
              <a:ext uri="{FF2B5EF4-FFF2-40B4-BE49-F238E27FC236}">
                <a16:creationId xmlns:a16="http://schemas.microsoft.com/office/drawing/2014/main" id="{349249DA-4230-416D-838C-A72D2E7CADA4}"/>
              </a:ext>
            </a:extLst>
          </p:cNvPr>
          <p:cNvSpPr>
            <a:spLocks noGrp="1"/>
          </p:cNvSpPr>
          <p:nvPr>
            <p:ph type="body" idx="18"/>
          </p:nvPr>
        </p:nvSpPr>
        <p:spPr/>
        <p:txBody>
          <a:bodyPr/>
          <a:lstStyle/>
          <a:p>
            <a:r>
              <a:rPr lang="en-US" dirty="0"/>
              <a:t>Necessary for :</a:t>
            </a:r>
          </a:p>
        </p:txBody>
      </p:sp>
      <p:sp>
        <p:nvSpPr>
          <p:cNvPr id="8" name="Text Placeholder 7">
            <a:extLst>
              <a:ext uri="{FF2B5EF4-FFF2-40B4-BE49-F238E27FC236}">
                <a16:creationId xmlns:a16="http://schemas.microsoft.com/office/drawing/2014/main" id="{C9E879AA-B873-414B-BC94-C8FF28566266}"/>
              </a:ext>
            </a:extLst>
          </p:cNvPr>
          <p:cNvSpPr>
            <a:spLocks noGrp="1"/>
          </p:cNvSpPr>
          <p:nvPr>
            <p:ph type="body" sz="quarter" idx="21"/>
          </p:nvPr>
        </p:nvSpPr>
        <p:spPr/>
        <p:txBody>
          <a:bodyPr>
            <a:normAutofit/>
          </a:bodyPr>
          <a:lstStyle/>
          <a:p>
            <a:r>
              <a:rPr lang="en-US" dirty="0"/>
              <a:t>Machine Learning Algorithms</a:t>
            </a:r>
          </a:p>
          <a:p>
            <a:r>
              <a:rPr lang="en-US" dirty="0"/>
              <a:t>Improving Model Performance</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24</a:t>
            </a:fld>
            <a:endParaRPr lang="en-US" dirty="0"/>
          </a:p>
        </p:txBody>
      </p:sp>
      <p:pic>
        <p:nvPicPr>
          <p:cNvPr id="12" name="Picture 11">
            <a:extLst>
              <a:ext uri="{FF2B5EF4-FFF2-40B4-BE49-F238E27FC236}">
                <a16:creationId xmlns:a16="http://schemas.microsoft.com/office/drawing/2014/main" id="{9DFA5232-6AED-3E83-546E-5D5E9337A18E}"/>
              </a:ext>
            </a:extLst>
          </p:cNvPr>
          <p:cNvPicPr>
            <a:picLocks noChangeAspect="1"/>
          </p:cNvPicPr>
          <p:nvPr/>
        </p:nvPicPr>
        <p:blipFill>
          <a:blip r:embed="rId2">
            <a:duotone>
              <a:schemeClr val="accent3">
                <a:shade val="45000"/>
                <a:satMod val="135000"/>
              </a:schemeClr>
              <a:prstClr val="white"/>
            </a:duotone>
          </a:blip>
          <a:stretch>
            <a:fillRect/>
          </a:stretch>
        </p:blipFill>
        <p:spPr>
          <a:xfrm>
            <a:off x="2399979" y="4393652"/>
            <a:ext cx="7392041" cy="1455546"/>
          </a:xfrm>
          <a:prstGeom prst="rect">
            <a:avLst/>
          </a:prstGeom>
        </p:spPr>
      </p:pic>
    </p:spTree>
    <p:extLst>
      <p:ext uri="{BB962C8B-B14F-4D97-AF65-F5344CB8AC3E}">
        <p14:creationId xmlns:p14="http://schemas.microsoft.com/office/powerpoint/2010/main" val="966828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p:txBody>
          <a:bodyPr>
            <a:normAutofit fontScale="90000"/>
          </a:bodyPr>
          <a:lstStyle/>
          <a:p>
            <a:r>
              <a:rPr lang="en-US" sz="5400" b="0" i="0" dirty="0">
                <a:solidFill>
                  <a:schemeClr val="bg1"/>
                </a:solidFill>
                <a:effectLst/>
              </a:rPr>
              <a:t>BUSINESS QUESTIONS</a:t>
            </a:r>
            <a:endParaRPr lang="en-US" dirty="0"/>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25</a:t>
            </a:fld>
            <a:endParaRPr lang="en-US" dirty="0"/>
          </a:p>
        </p:txBody>
      </p:sp>
    </p:spTree>
    <p:extLst>
      <p:ext uri="{BB962C8B-B14F-4D97-AF65-F5344CB8AC3E}">
        <p14:creationId xmlns:p14="http://schemas.microsoft.com/office/powerpoint/2010/main" val="1369360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199B31-91F5-5B27-F8BA-CFBEAAD836D1}"/>
              </a:ext>
            </a:extLst>
          </p:cNvPr>
          <p:cNvSpPr>
            <a:spLocks noGrp="1"/>
          </p:cNvSpPr>
          <p:nvPr>
            <p:ph type="sldNum" sz="quarter" idx="10"/>
          </p:nvPr>
        </p:nvSpPr>
        <p:spPr/>
        <p:txBody>
          <a:bodyPr/>
          <a:lstStyle/>
          <a:p>
            <a:fld id="{D495E168-DA5E-4888-8D8A-92B118324C14}" type="slidenum">
              <a:rPr lang="en-US" noProof="0" smtClean="0"/>
              <a:pPr/>
              <a:t>26</a:t>
            </a:fld>
            <a:endParaRPr lang="en-US" noProof="0" dirty="0"/>
          </a:p>
        </p:txBody>
      </p:sp>
      <p:sp>
        <p:nvSpPr>
          <p:cNvPr id="5" name="TextBox 4">
            <a:extLst>
              <a:ext uri="{FF2B5EF4-FFF2-40B4-BE49-F238E27FC236}">
                <a16:creationId xmlns:a16="http://schemas.microsoft.com/office/drawing/2014/main" id="{E0302D05-1290-13E8-38F0-FE313D08D74C}"/>
              </a:ext>
            </a:extLst>
          </p:cNvPr>
          <p:cNvSpPr txBox="1"/>
          <p:nvPr/>
        </p:nvSpPr>
        <p:spPr>
          <a:xfrm>
            <a:off x="604158" y="595899"/>
            <a:ext cx="10088724" cy="830997"/>
          </a:xfrm>
          <a:prstGeom prst="rect">
            <a:avLst/>
          </a:prstGeom>
          <a:noFill/>
        </p:spPr>
        <p:txBody>
          <a:bodyPr wrap="square">
            <a:spAutoFit/>
          </a:bodyPr>
          <a:lstStyle/>
          <a:p>
            <a:r>
              <a:rPr lang="en-US" sz="2400" b="0" i="0" dirty="0">
                <a:solidFill>
                  <a:schemeClr val="bg2"/>
                </a:solidFill>
                <a:effectLst/>
                <a:latin typeface="+mj-lt"/>
              </a:rPr>
              <a:t>Which sectors receive the highest amount of funding, and how does this change over time?</a:t>
            </a:r>
            <a:endParaRPr lang="en-US" sz="2400" dirty="0">
              <a:solidFill>
                <a:schemeClr val="bg2"/>
              </a:solidFill>
              <a:latin typeface="+mj-lt"/>
            </a:endParaRPr>
          </a:p>
        </p:txBody>
      </p:sp>
      <p:pic>
        <p:nvPicPr>
          <p:cNvPr id="6" name="Picture 5">
            <a:extLst>
              <a:ext uri="{FF2B5EF4-FFF2-40B4-BE49-F238E27FC236}">
                <a16:creationId xmlns:a16="http://schemas.microsoft.com/office/drawing/2014/main" id="{6E64E7A9-5E81-D53B-AE10-9BFA5E5229DC}"/>
              </a:ext>
            </a:extLst>
          </p:cNvPr>
          <p:cNvPicPr>
            <a:picLocks noChangeAspect="1"/>
          </p:cNvPicPr>
          <p:nvPr/>
        </p:nvPicPr>
        <p:blipFill>
          <a:blip r:embed="rId2">
            <a:duotone>
              <a:schemeClr val="accent3">
                <a:shade val="45000"/>
                <a:satMod val="135000"/>
              </a:schemeClr>
              <a:prstClr val="white"/>
            </a:duotone>
          </a:blip>
          <a:stretch>
            <a:fillRect/>
          </a:stretch>
        </p:blipFill>
        <p:spPr>
          <a:xfrm>
            <a:off x="6695441" y="1542673"/>
            <a:ext cx="4500880" cy="4045327"/>
          </a:xfrm>
          <a:prstGeom prst="rect">
            <a:avLst/>
          </a:prstGeom>
        </p:spPr>
      </p:pic>
      <p:pic>
        <p:nvPicPr>
          <p:cNvPr id="9" name="Picture 8">
            <a:extLst>
              <a:ext uri="{FF2B5EF4-FFF2-40B4-BE49-F238E27FC236}">
                <a16:creationId xmlns:a16="http://schemas.microsoft.com/office/drawing/2014/main" id="{B4091BBE-48F0-8054-F859-908C24DD5433}"/>
              </a:ext>
            </a:extLst>
          </p:cNvPr>
          <p:cNvPicPr>
            <a:picLocks noChangeAspect="1"/>
          </p:cNvPicPr>
          <p:nvPr/>
        </p:nvPicPr>
        <p:blipFill>
          <a:blip r:embed="rId3"/>
          <a:stretch>
            <a:fillRect/>
          </a:stretch>
        </p:blipFill>
        <p:spPr>
          <a:xfrm>
            <a:off x="802917" y="1542673"/>
            <a:ext cx="5018362" cy="4356133"/>
          </a:xfrm>
          <a:prstGeom prst="rect">
            <a:avLst/>
          </a:prstGeom>
        </p:spPr>
      </p:pic>
    </p:spTree>
    <p:extLst>
      <p:ext uri="{BB962C8B-B14F-4D97-AF65-F5344CB8AC3E}">
        <p14:creationId xmlns:p14="http://schemas.microsoft.com/office/powerpoint/2010/main" val="526730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E6E310-2DE7-82C8-7E1E-D591F1C38FDD}"/>
              </a:ext>
            </a:extLst>
          </p:cNvPr>
          <p:cNvSpPr>
            <a:spLocks noGrp="1"/>
          </p:cNvSpPr>
          <p:nvPr>
            <p:ph type="sldNum" sz="quarter" idx="10"/>
          </p:nvPr>
        </p:nvSpPr>
        <p:spPr>
          <a:xfrm>
            <a:off x="5821279" y="6118484"/>
            <a:ext cx="549442" cy="365125"/>
          </a:xfrm>
        </p:spPr>
        <p:txBody>
          <a:bodyPr anchor="ctr">
            <a:normAutofit/>
          </a:bodyPr>
          <a:lstStyle/>
          <a:p>
            <a:pPr>
              <a:spcAft>
                <a:spcPts val="600"/>
              </a:spcAft>
            </a:pPr>
            <a:fld id="{D495E168-DA5E-4888-8D8A-92B118324C14}" type="slidenum">
              <a:rPr lang="en-US" noProof="0" smtClean="0"/>
              <a:pPr>
                <a:spcAft>
                  <a:spcPts val="600"/>
                </a:spcAft>
              </a:pPr>
              <a:t>27</a:t>
            </a:fld>
            <a:endParaRPr lang="en-US" noProof="0"/>
          </a:p>
        </p:txBody>
      </p:sp>
      <p:sp>
        <p:nvSpPr>
          <p:cNvPr id="10" name="Title 3">
            <a:extLst>
              <a:ext uri="{FF2B5EF4-FFF2-40B4-BE49-F238E27FC236}">
                <a16:creationId xmlns:a16="http://schemas.microsoft.com/office/drawing/2014/main" id="{89FD203C-6394-4975-3C51-DDF553E23297}"/>
              </a:ext>
            </a:extLst>
          </p:cNvPr>
          <p:cNvSpPr>
            <a:spLocks noGrp="1"/>
          </p:cNvSpPr>
          <p:nvPr>
            <p:ph type="title"/>
          </p:nvPr>
        </p:nvSpPr>
        <p:spPr>
          <a:xfrm>
            <a:off x="836612" y="839755"/>
            <a:ext cx="3688735" cy="1660849"/>
          </a:xfrm>
        </p:spPr>
        <p:txBody>
          <a:bodyPr>
            <a:normAutofit fontScale="90000"/>
          </a:bodyPr>
          <a:lstStyle/>
          <a:p>
            <a:br>
              <a:rPr lang="en-US" b="0" dirty="0">
                <a:solidFill>
                  <a:srgbClr val="6A9955"/>
                </a:solidFill>
                <a:effectLst/>
                <a:highlight>
                  <a:srgbClr val="1F1F1F"/>
                </a:highlight>
                <a:latin typeface="Consolas" panose="020B0609020204030204" pitchFamily="49" charset="0"/>
              </a:rPr>
            </a:br>
            <a:br>
              <a:rPr lang="en-US" b="0" dirty="0">
                <a:solidFill>
                  <a:srgbClr val="6A9955"/>
                </a:solidFill>
                <a:effectLst/>
                <a:highlight>
                  <a:srgbClr val="1F1F1F"/>
                </a:highlight>
                <a:latin typeface="Consolas" panose="020B0609020204030204" pitchFamily="49" charset="0"/>
              </a:rPr>
            </a:br>
            <a:br>
              <a:rPr lang="en-US" b="0" dirty="0">
                <a:solidFill>
                  <a:srgbClr val="6A9955"/>
                </a:solidFill>
                <a:effectLst/>
                <a:highlight>
                  <a:srgbClr val="1F1F1F"/>
                </a:highlight>
                <a:latin typeface="Consolas" panose="020B0609020204030204" pitchFamily="49" charset="0"/>
              </a:rPr>
            </a:br>
            <a:br>
              <a:rPr lang="en-US" b="0" dirty="0">
                <a:solidFill>
                  <a:srgbClr val="6A9955"/>
                </a:solidFill>
                <a:effectLst/>
                <a:highlight>
                  <a:srgbClr val="1F1F1F"/>
                </a:highlight>
                <a:latin typeface="Consolas" panose="020B0609020204030204" pitchFamily="49" charset="0"/>
              </a:rPr>
            </a:br>
            <a:br>
              <a:rPr lang="en-US" b="0" dirty="0">
                <a:solidFill>
                  <a:srgbClr val="6A9955"/>
                </a:solidFill>
                <a:effectLst/>
                <a:highlight>
                  <a:srgbClr val="1F1F1F"/>
                </a:highlight>
                <a:latin typeface="Consolas" panose="020B0609020204030204" pitchFamily="49" charset="0"/>
              </a:rPr>
            </a:br>
            <a:br>
              <a:rPr lang="en-US" b="0" dirty="0">
                <a:solidFill>
                  <a:srgbClr val="6A9955"/>
                </a:solidFill>
                <a:effectLst/>
                <a:highlight>
                  <a:srgbClr val="1F1F1F"/>
                </a:highlight>
                <a:latin typeface="Consolas" panose="020B0609020204030204" pitchFamily="49" charset="0"/>
              </a:rPr>
            </a:br>
            <a:br>
              <a:rPr lang="en-US" b="0" dirty="0">
                <a:solidFill>
                  <a:srgbClr val="6A9955"/>
                </a:solidFill>
                <a:effectLst/>
                <a:highlight>
                  <a:srgbClr val="1F1F1F"/>
                </a:highlight>
                <a:latin typeface="Consolas" panose="020B0609020204030204" pitchFamily="49" charset="0"/>
              </a:rPr>
            </a:br>
            <a:br>
              <a:rPr lang="en-US" b="0" dirty="0">
                <a:solidFill>
                  <a:srgbClr val="6A9955"/>
                </a:solidFill>
                <a:effectLst/>
                <a:highlight>
                  <a:srgbClr val="1F1F1F"/>
                </a:highlight>
                <a:latin typeface="Consolas" panose="020B0609020204030204" pitchFamily="49" charset="0"/>
              </a:rPr>
            </a:br>
            <a:br>
              <a:rPr lang="en-US" b="0" dirty="0">
                <a:solidFill>
                  <a:srgbClr val="6A9955"/>
                </a:solidFill>
                <a:effectLst/>
                <a:highlight>
                  <a:srgbClr val="1F1F1F"/>
                </a:highlight>
                <a:latin typeface="Consolas" panose="020B0609020204030204" pitchFamily="49" charset="0"/>
              </a:rPr>
            </a:br>
            <a:r>
              <a:rPr lang="en-US" sz="3200" dirty="0">
                <a:solidFill>
                  <a:schemeClr val="bg2"/>
                </a:solidFill>
                <a:latin typeface="+mj-lt"/>
              </a:rPr>
              <a:t>Is there a correlation between the number of lenders and the funded loan amount?</a:t>
            </a:r>
            <a:br>
              <a:rPr lang="en-US" b="0" dirty="0">
                <a:solidFill>
                  <a:srgbClr val="CCCCCC"/>
                </a:solidFill>
                <a:effectLst/>
                <a:highlight>
                  <a:srgbClr val="1F1F1F"/>
                </a:highlight>
                <a:latin typeface="Consolas" panose="020B0609020204030204" pitchFamily="49" charset="0"/>
              </a:rPr>
            </a:br>
            <a:endParaRPr lang="en-US" dirty="0"/>
          </a:p>
        </p:txBody>
      </p:sp>
      <p:sp>
        <p:nvSpPr>
          <p:cNvPr id="12" name="Text Placeholder 4">
            <a:extLst>
              <a:ext uri="{FF2B5EF4-FFF2-40B4-BE49-F238E27FC236}">
                <a16:creationId xmlns:a16="http://schemas.microsoft.com/office/drawing/2014/main" id="{8CBD7AE1-EB73-FD5D-98CB-6A9C93AE3676}"/>
              </a:ext>
            </a:extLst>
          </p:cNvPr>
          <p:cNvSpPr>
            <a:spLocks noGrp="1"/>
          </p:cNvSpPr>
          <p:nvPr>
            <p:ph type="body" sz="half" idx="2"/>
          </p:nvPr>
        </p:nvSpPr>
        <p:spPr>
          <a:xfrm>
            <a:off x="839788" y="2177592"/>
            <a:ext cx="3932237" cy="3691396"/>
          </a:xfrm>
        </p:spPr>
        <p:txBody>
          <a:bodyPr/>
          <a:lstStyle/>
          <a:p>
            <a:pPr marL="285750" indent="-285750">
              <a:buFont typeface="Arial" panose="020B0604020202020204" pitchFamily="34" charset="0"/>
              <a:buChar char="•"/>
            </a:pPr>
            <a:r>
              <a:rPr lang="en-US" dirty="0">
                <a:solidFill>
                  <a:schemeClr val="bg1"/>
                </a:solidFill>
              </a:rPr>
              <a:t> Each point on the plot represents a loan, with the x-coordinate indicating the loan amount requested and the y-coordinate indicating the amount actually funded.</a:t>
            </a:r>
          </a:p>
          <a:p>
            <a:pPr marL="285750" indent="-285750">
              <a:buFont typeface="Arial" panose="020B0604020202020204" pitchFamily="34" charset="0"/>
              <a:buChar char="•"/>
            </a:pPr>
            <a:r>
              <a:rPr lang="en-US" dirty="0">
                <a:solidFill>
                  <a:schemeClr val="bg1"/>
                </a:solidFill>
              </a:rPr>
              <a:t>As the funded amount increases, there seems to be a slight </a:t>
            </a:r>
            <a:r>
              <a:rPr lang="en-US" dirty="0">
                <a:solidFill>
                  <a:schemeClr val="bg1"/>
                </a:solidFill>
                <a:highlight>
                  <a:srgbClr val="69A905"/>
                </a:highlight>
              </a:rPr>
              <a:t>positive correlation</a:t>
            </a:r>
            <a:r>
              <a:rPr lang="en-US" dirty="0">
                <a:solidFill>
                  <a:schemeClr val="bg1"/>
                </a:solidFill>
              </a:rPr>
              <a:t> with the lender count, indicating that loans with higher funded amounts tend to attract more lenders. However, this relationship is </a:t>
            </a:r>
            <a:r>
              <a:rPr lang="en-US" dirty="0">
                <a:solidFill>
                  <a:schemeClr val="bg1"/>
                </a:solidFill>
                <a:highlight>
                  <a:srgbClr val="69A905"/>
                </a:highlight>
              </a:rPr>
              <a:t>not strictly linear</a:t>
            </a:r>
            <a:r>
              <a:rPr lang="en-US" dirty="0">
                <a:solidFill>
                  <a:schemeClr val="bg1"/>
                </a:solidFill>
              </a:rPr>
              <a:t>, as some loans with lower funded amounts also have a high lender count.</a:t>
            </a:r>
          </a:p>
        </p:txBody>
      </p:sp>
      <p:pic>
        <p:nvPicPr>
          <p:cNvPr id="4" name="Picture 3">
            <a:extLst>
              <a:ext uri="{FF2B5EF4-FFF2-40B4-BE49-F238E27FC236}">
                <a16:creationId xmlns:a16="http://schemas.microsoft.com/office/drawing/2014/main" id="{C409F3F5-9931-797A-613B-15660786F03E}"/>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5691672" y="541176"/>
            <a:ext cx="5822303" cy="5327812"/>
          </a:xfrm>
          <a:prstGeom prst="rect">
            <a:avLst/>
          </a:prstGeom>
        </p:spPr>
      </p:pic>
    </p:spTree>
    <p:extLst>
      <p:ext uri="{BB962C8B-B14F-4D97-AF65-F5344CB8AC3E}">
        <p14:creationId xmlns:p14="http://schemas.microsoft.com/office/powerpoint/2010/main" val="630719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199B31-91F5-5B27-F8BA-CFBEAAD836D1}"/>
              </a:ext>
            </a:extLst>
          </p:cNvPr>
          <p:cNvSpPr>
            <a:spLocks noGrp="1"/>
          </p:cNvSpPr>
          <p:nvPr>
            <p:ph type="sldNum" sz="quarter" idx="10"/>
          </p:nvPr>
        </p:nvSpPr>
        <p:spPr>
          <a:xfrm>
            <a:off x="5821279" y="6118484"/>
            <a:ext cx="549442" cy="365125"/>
          </a:xfrm>
        </p:spPr>
        <p:txBody>
          <a:bodyPr vert="horz" lIns="91440" tIns="45720" rIns="91440" bIns="45720" rtlCol="0" anchor="ctr">
            <a:normAutofit/>
          </a:bodyPr>
          <a:lstStyle/>
          <a:p>
            <a:pPr>
              <a:spcAft>
                <a:spcPts val="600"/>
              </a:spcAft>
            </a:pPr>
            <a:fld id="{D495E168-DA5E-4888-8D8A-92B118324C14}" type="slidenum">
              <a:rPr lang="en-US" smtClean="0"/>
              <a:pPr>
                <a:spcAft>
                  <a:spcPts val="600"/>
                </a:spcAft>
              </a:pPr>
              <a:t>28</a:t>
            </a:fld>
            <a:endParaRPr lang="en-US"/>
          </a:p>
        </p:txBody>
      </p:sp>
      <p:sp>
        <p:nvSpPr>
          <p:cNvPr id="5" name="TextBox 4">
            <a:extLst>
              <a:ext uri="{FF2B5EF4-FFF2-40B4-BE49-F238E27FC236}">
                <a16:creationId xmlns:a16="http://schemas.microsoft.com/office/drawing/2014/main" id="{E0302D05-1290-13E8-38F0-FE313D08D74C}"/>
              </a:ext>
            </a:extLst>
          </p:cNvPr>
          <p:cNvSpPr txBox="1"/>
          <p:nvPr/>
        </p:nvSpPr>
        <p:spPr>
          <a:xfrm>
            <a:off x="839788" y="457200"/>
            <a:ext cx="3932237" cy="16002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dirty="0">
                <a:solidFill>
                  <a:schemeClr val="bg1"/>
                </a:solidFill>
                <a:latin typeface="+mj-lt"/>
              </a:rPr>
              <a:t>Which country receive the highest amount of funding?</a:t>
            </a:r>
            <a:endParaRPr lang="en-US" sz="3600" b="0" kern="1200" dirty="0">
              <a:solidFill>
                <a:schemeClr val="bg1"/>
              </a:solidFill>
              <a:latin typeface="+mj-lt"/>
              <a:ea typeface="+mj-ea"/>
              <a:cs typeface="+mj-cs"/>
            </a:endParaRPr>
          </a:p>
        </p:txBody>
      </p:sp>
      <p:sp>
        <p:nvSpPr>
          <p:cNvPr id="12" name="Text Placeholder 4">
            <a:extLst>
              <a:ext uri="{FF2B5EF4-FFF2-40B4-BE49-F238E27FC236}">
                <a16:creationId xmlns:a16="http://schemas.microsoft.com/office/drawing/2014/main" id="{8E2801E3-8FFA-BAA8-0513-0C1F14EA9349}"/>
              </a:ext>
            </a:extLst>
          </p:cNvPr>
          <p:cNvSpPr>
            <a:spLocks noGrp="1"/>
          </p:cNvSpPr>
          <p:nvPr>
            <p:ph type="body" sz="half" idx="2"/>
          </p:nvPr>
        </p:nvSpPr>
        <p:spPr>
          <a:xfrm>
            <a:off x="839788" y="2177592"/>
            <a:ext cx="3932237" cy="3691396"/>
          </a:xfrm>
        </p:spPr>
        <p:txBody>
          <a:bodyPr/>
          <a:lstStyle/>
          <a:p>
            <a:r>
              <a:rPr lang="en-US" dirty="0"/>
              <a:t>Philippines have High Total Amount</a:t>
            </a:r>
          </a:p>
        </p:txBody>
      </p:sp>
      <p:pic>
        <p:nvPicPr>
          <p:cNvPr id="4" name="Picture 3">
            <a:extLst>
              <a:ext uri="{FF2B5EF4-FFF2-40B4-BE49-F238E27FC236}">
                <a16:creationId xmlns:a16="http://schemas.microsoft.com/office/drawing/2014/main" id="{175CFEE5-BA7B-F470-40C8-44AFD549AA99}"/>
              </a:ext>
            </a:extLst>
          </p:cNvPr>
          <p:cNvPicPr>
            <a:picLocks noChangeAspect="1"/>
          </p:cNvPicPr>
          <p:nvPr/>
        </p:nvPicPr>
        <p:blipFill>
          <a:blip r:embed="rId2"/>
          <a:stretch>
            <a:fillRect/>
          </a:stretch>
        </p:blipFill>
        <p:spPr>
          <a:xfrm>
            <a:off x="839788" y="2509935"/>
            <a:ext cx="6372776" cy="3359053"/>
          </a:xfrm>
          <a:prstGeom prst="rect">
            <a:avLst/>
          </a:prstGeom>
          <a:noFill/>
        </p:spPr>
      </p:pic>
      <p:pic>
        <p:nvPicPr>
          <p:cNvPr id="9" name="Picture 8">
            <a:extLst>
              <a:ext uri="{FF2B5EF4-FFF2-40B4-BE49-F238E27FC236}">
                <a16:creationId xmlns:a16="http://schemas.microsoft.com/office/drawing/2014/main" id="{157096DF-A5B4-BFB7-1BFA-FDDCD632EB3F}"/>
              </a:ext>
            </a:extLst>
          </p:cNvPr>
          <p:cNvPicPr>
            <a:picLocks noChangeAspect="1"/>
          </p:cNvPicPr>
          <p:nvPr/>
        </p:nvPicPr>
        <p:blipFill>
          <a:blip r:embed="rId3"/>
          <a:stretch>
            <a:fillRect/>
          </a:stretch>
        </p:blipFill>
        <p:spPr>
          <a:xfrm>
            <a:off x="7419977" y="307910"/>
            <a:ext cx="4161453" cy="2532891"/>
          </a:xfrm>
          <a:prstGeom prst="rect">
            <a:avLst/>
          </a:prstGeom>
        </p:spPr>
      </p:pic>
      <p:pic>
        <p:nvPicPr>
          <p:cNvPr id="6" name="Picture 5">
            <a:extLst>
              <a:ext uri="{FF2B5EF4-FFF2-40B4-BE49-F238E27FC236}">
                <a16:creationId xmlns:a16="http://schemas.microsoft.com/office/drawing/2014/main" id="{3870A1E5-FD64-F2C0-BA4F-9C467E48040B}"/>
              </a:ext>
            </a:extLst>
          </p:cNvPr>
          <p:cNvPicPr>
            <a:picLocks noChangeAspect="1"/>
          </p:cNvPicPr>
          <p:nvPr/>
        </p:nvPicPr>
        <p:blipFill>
          <a:blip r:embed="rId4"/>
          <a:stretch>
            <a:fillRect/>
          </a:stretch>
        </p:blipFill>
        <p:spPr>
          <a:xfrm>
            <a:off x="7419977" y="2985797"/>
            <a:ext cx="4161453" cy="2883192"/>
          </a:xfrm>
          <a:prstGeom prst="rect">
            <a:avLst/>
          </a:prstGeom>
        </p:spPr>
      </p:pic>
    </p:spTree>
    <p:extLst>
      <p:ext uri="{BB962C8B-B14F-4D97-AF65-F5344CB8AC3E}">
        <p14:creationId xmlns:p14="http://schemas.microsoft.com/office/powerpoint/2010/main" val="4239712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p:txBody>
          <a:bodyPr>
            <a:normAutofit fontScale="90000"/>
          </a:bodyPr>
          <a:lstStyle/>
          <a:p>
            <a:r>
              <a:rPr lang="en-US" sz="5400" b="0" i="0" dirty="0">
                <a:solidFill>
                  <a:schemeClr val="bg1"/>
                </a:solidFill>
                <a:effectLst/>
              </a:rPr>
              <a:t>MACHINE LEARNING MODEL</a:t>
            </a:r>
            <a:endParaRPr lang="en-US" dirty="0"/>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29</a:t>
            </a:fld>
            <a:endParaRPr lang="en-US" dirty="0"/>
          </a:p>
        </p:txBody>
      </p:sp>
    </p:spTree>
    <p:extLst>
      <p:ext uri="{BB962C8B-B14F-4D97-AF65-F5344CB8AC3E}">
        <p14:creationId xmlns:p14="http://schemas.microsoft.com/office/powerpoint/2010/main" val="3314246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E21A9E-C6DE-9D52-4C0E-9A945EA79762}"/>
              </a:ext>
            </a:extLst>
          </p:cNvPr>
          <p:cNvSpPr>
            <a:spLocks noGrp="1"/>
          </p:cNvSpPr>
          <p:nvPr>
            <p:ph type="sldNum" sz="quarter" idx="10"/>
          </p:nvPr>
        </p:nvSpPr>
        <p:spPr/>
        <p:txBody>
          <a:bodyPr/>
          <a:lstStyle/>
          <a:p>
            <a:fld id="{D495E168-DA5E-4888-8D8A-92B118324C14}" type="slidenum">
              <a:rPr lang="en-US" noProof="0" smtClean="0"/>
              <a:pPr/>
              <a:t>3</a:t>
            </a:fld>
            <a:endParaRPr lang="en-US" noProof="0" dirty="0"/>
          </a:p>
        </p:txBody>
      </p:sp>
      <p:sp>
        <p:nvSpPr>
          <p:cNvPr id="9" name="TextBox 8">
            <a:extLst>
              <a:ext uri="{FF2B5EF4-FFF2-40B4-BE49-F238E27FC236}">
                <a16:creationId xmlns:a16="http://schemas.microsoft.com/office/drawing/2014/main" id="{BC33787A-0630-64FB-E04B-C55F29C630B8}"/>
              </a:ext>
            </a:extLst>
          </p:cNvPr>
          <p:cNvSpPr txBox="1"/>
          <p:nvPr/>
        </p:nvSpPr>
        <p:spPr>
          <a:xfrm>
            <a:off x="723900" y="485775"/>
            <a:ext cx="3830985" cy="784830"/>
          </a:xfrm>
          <a:prstGeom prst="rect">
            <a:avLst/>
          </a:prstGeom>
          <a:noFill/>
        </p:spPr>
        <p:txBody>
          <a:bodyPr wrap="none" rtlCol="0">
            <a:spAutoFit/>
          </a:bodyPr>
          <a:lstStyle/>
          <a:p>
            <a:r>
              <a:rPr lang="en-US" sz="4500" dirty="0">
                <a:solidFill>
                  <a:schemeClr val="tx2"/>
                </a:solidFill>
                <a:latin typeface="+mj-lt"/>
              </a:rPr>
              <a:t>OUR AGENDA</a:t>
            </a:r>
          </a:p>
        </p:txBody>
      </p:sp>
      <p:sp>
        <p:nvSpPr>
          <p:cNvPr id="10" name="object 7" descr="Beige rectangle">
            <a:extLst>
              <a:ext uri="{FF2B5EF4-FFF2-40B4-BE49-F238E27FC236}">
                <a16:creationId xmlns:a16="http://schemas.microsoft.com/office/drawing/2014/main" id="{B4DE26F4-CDED-F840-A710-4244DB674B6A}"/>
              </a:ext>
            </a:extLst>
          </p:cNvPr>
          <p:cNvSpPr/>
          <p:nvPr/>
        </p:nvSpPr>
        <p:spPr bwMode="white">
          <a:xfrm flipV="1">
            <a:off x="847726" y="1270603"/>
            <a:ext cx="3629024" cy="91471"/>
          </a:xfrm>
          <a:custGeom>
            <a:avLst/>
            <a:gdLst/>
            <a:ahLst/>
            <a:cxnLst/>
            <a:rect l="l" t="t" r="r" b="b"/>
            <a:pathLst>
              <a:path w="3935729">
                <a:moveTo>
                  <a:pt x="0" y="0"/>
                </a:moveTo>
                <a:lnTo>
                  <a:pt x="3935349" y="0"/>
                </a:lnTo>
              </a:path>
            </a:pathLst>
          </a:custGeom>
          <a:ln w="54863">
            <a:solidFill>
              <a:schemeClr val="tx2"/>
            </a:solidFill>
          </a:ln>
        </p:spPr>
        <p:txBody>
          <a:bodyPr wrap="square" lIns="0" tIns="0" rIns="0" bIns="0" rtlCol="0"/>
          <a:lstStyle/>
          <a:p>
            <a:endParaRPr lang="en-US" dirty="0"/>
          </a:p>
        </p:txBody>
      </p:sp>
      <p:sp>
        <p:nvSpPr>
          <p:cNvPr id="12" name="TextBox 11">
            <a:extLst>
              <a:ext uri="{FF2B5EF4-FFF2-40B4-BE49-F238E27FC236}">
                <a16:creationId xmlns:a16="http://schemas.microsoft.com/office/drawing/2014/main" id="{372A65A8-9FED-709C-35B2-F8360D114FA1}"/>
              </a:ext>
            </a:extLst>
          </p:cNvPr>
          <p:cNvSpPr txBox="1"/>
          <p:nvPr/>
        </p:nvSpPr>
        <p:spPr>
          <a:xfrm>
            <a:off x="1028700" y="1619249"/>
            <a:ext cx="9944100" cy="3970318"/>
          </a:xfrm>
          <a:prstGeom prst="rect">
            <a:avLst/>
          </a:prstGeom>
          <a:noFill/>
        </p:spPr>
        <p:txBody>
          <a:bodyPr wrap="square">
            <a:spAutoFit/>
          </a:bodyPr>
          <a:lstStyle/>
          <a:p>
            <a:pPr lvl="1">
              <a:buFont typeface="+mj-lt"/>
              <a:buAutoNum type="arabicPeriod"/>
            </a:pPr>
            <a:r>
              <a:rPr lang="en-US" sz="2800" b="0" i="0" dirty="0">
                <a:solidFill>
                  <a:schemeClr val="bg1"/>
                </a:solidFill>
                <a:effectLst/>
              </a:rPr>
              <a:t>Introduction</a:t>
            </a:r>
          </a:p>
          <a:p>
            <a:pPr lvl="1">
              <a:buFont typeface="+mj-lt"/>
              <a:buAutoNum type="arabicPeriod"/>
            </a:pPr>
            <a:r>
              <a:rPr lang="en-US" sz="2800" b="0" i="0" dirty="0">
                <a:solidFill>
                  <a:schemeClr val="bg1"/>
                </a:solidFill>
                <a:effectLst/>
              </a:rPr>
              <a:t>Project Objectives</a:t>
            </a:r>
          </a:p>
          <a:p>
            <a:pPr lvl="1">
              <a:buFont typeface="+mj-lt"/>
              <a:buAutoNum type="arabicPeriod"/>
            </a:pPr>
            <a:r>
              <a:rPr lang="en-US" sz="2800" b="0" i="0" dirty="0">
                <a:solidFill>
                  <a:schemeClr val="bg1"/>
                </a:solidFill>
                <a:effectLst/>
              </a:rPr>
              <a:t>Dataset Description</a:t>
            </a:r>
            <a:endParaRPr lang="en-US" noProof="1">
              <a:solidFill>
                <a:schemeClr val="bg1"/>
              </a:solidFill>
            </a:endParaRPr>
          </a:p>
          <a:p>
            <a:pPr lvl="1">
              <a:buFont typeface="+mj-lt"/>
              <a:buAutoNum type="arabicPeriod"/>
            </a:pPr>
            <a:r>
              <a:rPr lang="en-US" sz="2800" b="0" i="0" dirty="0">
                <a:solidFill>
                  <a:schemeClr val="bg1"/>
                </a:solidFill>
                <a:effectLst/>
              </a:rPr>
              <a:t>Data Exploration</a:t>
            </a:r>
          </a:p>
          <a:p>
            <a:pPr lvl="1">
              <a:buFont typeface="+mj-lt"/>
              <a:buAutoNum type="arabicPeriod"/>
            </a:pPr>
            <a:r>
              <a:rPr lang="en-US" sz="2800" b="0" i="0" dirty="0">
                <a:solidFill>
                  <a:schemeClr val="bg1"/>
                </a:solidFill>
                <a:effectLst/>
              </a:rPr>
              <a:t>Data Preprocessing</a:t>
            </a:r>
          </a:p>
          <a:p>
            <a:pPr lvl="1">
              <a:buFont typeface="+mj-lt"/>
              <a:buAutoNum type="arabicPeriod"/>
            </a:pPr>
            <a:r>
              <a:rPr lang="en-US" sz="2800" b="0" i="0" dirty="0">
                <a:solidFill>
                  <a:schemeClr val="bg1"/>
                </a:solidFill>
                <a:effectLst/>
              </a:rPr>
              <a:t>Business Questions</a:t>
            </a:r>
          </a:p>
          <a:p>
            <a:pPr lvl="1">
              <a:buFont typeface="+mj-lt"/>
              <a:buAutoNum type="arabicPeriod"/>
            </a:pPr>
            <a:r>
              <a:rPr lang="en-US" sz="2800" b="0" i="0" dirty="0">
                <a:solidFill>
                  <a:schemeClr val="bg1"/>
                </a:solidFill>
                <a:effectLst/>
              </a:rPr>
              <a:t>Machine Learning &amp; Model Development</a:t>
            </a:r>
          </a:p>
          <a:p>
            <a:pPr lvl="1">
              <a:buFont typeface="+mj-lt"/>
              <a:buAutoNum type="arabicPeriod"/>
            </a:pPr>
            <a:r>
              <a:rPr lang="en-US" sz="2800" b="0" i="0" dirty="0">
                <a:solidFill>
                  <a:schemeClr val="bg1"/>
                </a:solidFill>
                <a:effectLst/>
              </a:rPr>
              <a:t>Time Series Analysis</a:t>
            </a:r>
          </a:p>
          <a:p>
            <a:pPr lvl="1">
              <a:buFont typeface="+mj-lt"/>
              <a:buAutoNum type="arabicPeriod"/>
            </a:pPr>
            <a:r>
              <a:rPr lang="en-US" sz="2800" b="0" i="0" dirty="0">
                <a:solidFill>
                  <a:schemeClr val="bg1"/>
                </a:solidFill>
                <a:effectLst/>
              </a:rPr>
              <a:t>Conclusion</a:t>
            </a:r>
          </a:p>
        </p:txBody>
      </p:sp>
    </p:spTree>
    <p:extLst>
      <p:ext uri="{BB962C8B-B14F-4D97-AF65-F5344CB8AC3E}">
        <p14:creationId xmlns:p14="http://schemas.microsoft.com/office/powerpoint/2010/main" val="2315258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3890F-AA47-AD5D-6664-CC12511F048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A9CFAA-F23C-D548-6E61-A4ACE664DDE1}"/>
              </a:ext>
            </a:extLst>
          </p:cNvPr>
          <p:cNvSpPr>
            <a:spLocks noGrp="1"/>
          </p:cNvSpPr>
          <p:nvPr>
            <p:ph type="sldNum" sz="quarter" idx="10"/>
          </p:nvPr>
        </p:nvSpPr>
        <p:spPr/>
        <p:txBody>
          <a:bodyPr/>
          <a:lstStyle/>
          <a:p>
            <a:fld id="{D495E168-DA5E-4888-8D8A-92B118324C14}" type="slidenum">
              <a:rPr lang="en-US" noProof="0" smtClean="0"/>
              <a:pPr/>
              <a:t>30</a:t>
            </a:fld>
            <a:endParaRPr lang="en-US" noProof="0" dirty="0"/>
          </a:p>
        </p:txBody>
      </p:sp>
      <p:sp>
        <p:nvSpPr>
          <p:cNvPr id="9" name="TextBox 8">
            <a:extLst>
              <a:ext uri="{FF2B5EF4-FFF2-40B4-BE49-F238E27FC236}">
                <a16:creationId xmlns:a16="http://schemas.microsoft.com/office/drawing/2014/main" id="{1FF5B3FF-E1BB-9F13-BC96-DAB9DFF7A10D}"/>
              </a:ext>
            </a:extLst>
          </p:cNvPr>
          <p:cNvSpPr txBox="1"/>
          <p:nvPr/>
        </p:nvSpPr>
        <p:spPr>
          <a:xfrm>
            <a:off x="457200" y="374391"/>
            <a:ext cx="11607282" cy="830997"/>
          </a:xfrm>
          <a:prstGeom prst="rect">
            <a:avLst/>
          </a:prstGeom>
          <a:noFill/>
        </p:spPr>
        <p:txBody>
          <a:bodyPr wrap="square" rtlCol="0">
            <a:spAutoFit/>
          </a:bodyPr>
          <a:lstStyle/>
          <a:p>
            <a:r>
              <a:rPr lang="en-US" sz="4800" dirty="0">
                <a:solidFill>
                  <a:schemeClr val="bg1"/>
                </a:solidFill>
                <a:latin typeface="+mj-lt"/>
              </a:rPr>
              <a:t> Model Selection</a:t>
            </a:r>
            <a:endParaRPr lang="en-US" sz="4500" dirty="0">
              <a:solidFill>
                <a:schemeClr val="bg1"/>
              </a:solidFill>
              <a:latin typeface="+mj-lt"/>
            </a:endParaRPr>
          </a:p>
        </p:txBody>
      </p:sp>
      <p:sp>
        <p:nvSpPr>
          <p:cNvPr id="10" name="object 7" descr="Beige rectangle">
            <a:extLst>
              <a:ext uri="{FF2B5EF4-FFF2-40B4-BE49-F238E27FC236}">
                <a16:creationId xmlns:a16="http://schemas.microsoft.com/office/drawing/2014/main" id="{2C14A49A-0706-FB09-8659-12AD25ACE0A6}"/>
              </a:ext>
            </a:extLst>
          </p:cNvPr>
          <p:cNvSpPr/>
          <p:nvPr/>
        </p:nvSpPr>
        <p:spPr bwMode="white">
          <a:xfrm>
            <a:off x="679776" y="1363579"/>
            <a:ext cx="4004520" cy="268241"/>
          </a:xfrm>
          <a:custGeom>
            <a:avLst/>
            <a:gdLst/>
            <a:ahLst/>
            <a:cxnLst/>
            <a:rect l="l" t="t" r="r" b="b"/>
            <a:pathLst>
              <a:path w="3935729">
                <a:moveTo>
                  <a:pt x="0" y="0"/>
                </a:moveTo>
                <a:lnTo>
                  <a:pt x="3935349" y="0"/>
                </a:lnTo>
              </a:path>
            </a:pathLst>
          </a:custGeom>
          <a:ln w="54863">
            <a:solidFill>
              <a:schemeClr val="bg1"/>
            </a:solidFill>
          </a:ln>
        </p:spPr>
        <p:txBody>
          <a:bodyPr wrap="square" lIns="0" tIns="0" rIns="0" bIns="0" rtlCol="0"/>
          <a:lstStyle/>
          <a:p>
            <a:endParaRPr lang="en-US" dirty="0">
              <a:highlight>
                <a:srgbClr val="000000"/>
              </a:highlight>
            </a:endParaRPr>
          </a:p>
        </p:txBody>
      </p:sp>
      <p:sp>
        <p:nvSpPr>
          <p:cNvPr id="6" name="TextBox 5">
            <a:extLst>
              <a:ext uri="{FF2B5EF4-FFF2-40B4-BE49-F238E27FC236}">
                <a16:creationId xmlns:a16="http://schemas.microsoft.com/office/drawing/2014/main" id="{0F1B45D2-4B61-BCEB-4B3F-24657D554C65}"/>
              </a:ext>
            </a:extLst>
          </p:cNvPr>
          <p:cNvSpPr txBox="1"/>
          <p:nvPr/>
        </p:nvSpPr>
        <p:spPr>
          <a:xfrm>
            <a:off x="609600" y="1273173"/>
            <a:ext cx="11302482" cy="4659865"/>
          </a:xfrm>
          <a:prstGeom prst="rect">
            <a:avLst/>
          </a:prstGeom>
          <a:noFill/>
        </p:spPr>
        <p:txBody>
          <a:bodyPr wrap="square">
            <a:spAutoFit/>
          </a:bodyPr>
          <a:lstStyle/>
          <a:p>
            <a:endParaRPr lang="en-US" dirty="0"/>
          </a:p>
          <a:p>
            <a:br>
              <a:rPr lang="en-US" dirty="0"/>
            </a:br>
            <a:r>
              <a:rPr lang="en-US" dirty="0">
                <a:solidFill>
                  <a:schemeClr val="bg2"/>
                </a:solidFill>
              </a:rPr>
              <a:t>Ou</a:t>
            </a:r>
            <a:r>
              <a:rPr lang="en-US" b="0" i="0" dirty="0">
                <a:solidFill>
                  <a:schemeClr val="bg2"/>
                </a:solidFill>
                <a:effectLst/>
                <a:latin typeface="Söhne"/>
              </a:rPr>
              <a:t>r problem is a regression problem, as you're trying to predict a continuous numerical value (the amount of the loan). In regression, the goal is to estimate a continuous target variable based on one or more input features.</a:t>
            </a:r>
          </a:p>
          <a:p>
            <a:endParaRPr lang="en-US" dirty="0">
              <a:solidFill>
                <a:schemeClr val="bg2"/>
              </a:solidFill>
              <a:latin typeface="Söhne"/>
            </a:endParaRPr>
          </a:p>
          <a:p>
            <a:pPr>
              <a:lnSpc>
                <a:spcPct val="150000"/>
              </a:lnSpc>
            </a:pPr>
            <a:r>
              <a:rPr lang="en-US" sz="2000" b="1" u="sng" dirty="0">
                <a:solidFill>
                  <a:schemeClr val="bg1"/>
                </a:solidFill>
                <a:latin typeface="+mj-lt"/>
              </a:rPr>
              <a:t>Suitable Algorithm Can Apply On It:</a:t>
            </a:r>
          </a:p>
          <a:p>
            <a:pPr algn="l">
              <a:lnSpc>
                <a:spcPct val="150000"/>
              </a:lnSpc>
              <a:buFont typeface="+mj-lt"/>
              <a:buAutoNum type="arabicPeriod"/>
            </a:pPr>
            <a:r>
              <a:rPr lang="en-US" sz="2000" b="1" i="0" dirty="0">
                <a:solidFill>
                  <a:schemeClr val="bg2"/>
                </a:solidFill>
                <a:effectLst/>
                <a:latin typeface="Söhne"/>
              </a:rPr>
              <a:t>Linear Regression</a:t>
            </a:r>
          </a:p>
          <a:p>
            <a:pPr algn="l">
              <a:lnSpc>
                <a:spcPct val="150000"/>
              </a:lnSpc>
              <a:buFont typeface="+mj-lt"/>
              <a:buAutoNum type="arabicPeriod"/>
            </a:pPr>
            <a:r>
              <a:rPr lang="en-US" sz="2000" b="1" i="0" dirty="0">
                <a:solidFill>
                  <a:schemeClr val="bg2"/>
                </a:solidFill>
                <a:effectLst/>
                <a:latin typeface="Söhne"/>
              </a:rPr>
              <a:t>Random Forest Regressor</a:t>
            </a:r>
            <a:r>
              <a:rPr lang="en-US" sz="2000" b="0" i="0" dirty="0">
                <a:solidFill>
                  <a:schemeClr val="bg1"/>
                </a:solidFill>
                <a:effectLst/>
              </a:rPr>
              <a:t> </a:t>
            </a:r>
          </a:p>
          <a:p>
            <a:pPr algn="l">
              <a:lnSpc>
                <a:spcPct val="150000"/>
              </a:lnSpc>
              <a:buFont typeface="+mj-lt"/>
              <a:buAutoNum type="arabicPeriod"/>
            </a:pPr>
            <a:r>
              <a:rPr lang="en-US" sz="2000" b="1" i="0" dirty="0">
                <a:solidFill>
                  <a:schemeClr val="bg2"/>
                </a:solidFill>
                <a:effectLst/>
                <a:latin typeface="Söhne"/>
              </a:rPr>
              <a:t>Gradient Boosting Regressor</a:t>
            </a:r>
            <a:endParaRPr lang="en-US" sz="2000" dirty="0">
              <a:solidFill>
                <a:schemeClr val="bg2"/>
              </a:solidFill>
              <a:latin typeface="Söhne"/>
            </a:endParaRPr>
          </a:p>
          <a:p>
            <a:pPr algn="l">
              <a:lnSpc>
                <a:spcPct val="150000"/>
              </a:lnSpc>
              <a:buFont typeface="+mj-lt"/>
              <a:buAutoNum type="arabicPeriod"/>
            </a:pPr>
            <a:r>
              <a:rPr lang="en-US" sz="2000" b="1" i="0" dirty="0">
                <a:solidFill>
                  <a:schemeClr val="bg2"/>
                </a:solidFill>
                <a:effectLst/>
                <a:latin typeface="Söhne"/>
              </a:rPr>
              <a:t>Support Vector Regressor (SVR)</a:t>
            </a:r>
          </a:p>
          <a:p>
            <a:pPr algn="l">
              <a:lnSpc>
                <a:spcPct val="150000"/>
              </a:lnSpc>
              <a:buFont typeface="+mj-lt"/>
              <a:buAutoNum type="arabicPeriod"/>
            </a:pPr>
            <a:r>
              <a:rPr lang="en-US" sz="2000" b="1" i="0" dirty="0">
                <a:solidFill>
                  <a:schemeClr val="bg2"/>
                </a:solidFill>
                <a:effectLst/>
                <a:latin typeface="Söhne"/>
              </a:rPr>
              <a:t>Polynomial Regression</a:t>
            </a:r>
            <a:endParaRPr lang="en-US" sz="2000" dirty="0">
              <a:solidFill>
                <a:schemeClr val="bg2"/>
              </a:solidFill>
              <a:latin typeface="Söhne"/>
            </a:endParaRPr>
          </a:p>
          <a:p>
            <a:pPr algn="l">
              <a:lnSpc>
                <a:spcPct val="150000"/>
              </a:lnSpc>
              <a:buFont typeface="+mj-lt"/>
              <a:buAutoNum type="arabicPeriod"/>
            </a:pPr>
            <a:r>
              <a:rPr lang="en-US" sz="2000" b="1" dirty="0">
                <a:solidFill>
                  <a:schemeClr val="bg2"/>
                </a:solidFill>
                <a:latin typeface="Söhne"/>
              </a:rPr>
              <a:t>Polynomial Regression with Decision Tree Regressor</a:t>
            </a:r>
            <a:endParaRPr lang="en-US" sz="2000" b="1" dirty="0">
              <a:solidFill>
                <a:schemeClr val="bg2"/>
              </a:solidFill>
              <a:latin typeface="+mj-lt"/>
            </a:endParaRPr>
          </a:p>
        </p:txBody>
      </p:sp>
    </p:spTree>
    <p:extLst>
      <p:ext uri="{BB962C8B-B14F-4D97-AF65-F5344CB8AC3E}">
        <p14:creationId xmlns:p14="http://schemas.microsoft.com/office/powerpoint/2010/main" val="124077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BCBF78-84CD-8FB2-D363-E744A9B324CF}"/>
              </a:ext>
            </a:extLst>
          </p:cNvPr>
          <p:cNvSpPr>
            <a:spLocks noGrp="1"/>
          </p:cNvSpPr>
          <p:nvPr>
            <p:ph type="sldNum" sz="quarter" idx="10"/>
          </p:nvPr>
        </p:nvSpPr>
        <p:spPr/>
        <p:txBody>
          <a:bodyPr/>
          <a:lstStyle/>
          <a:p>
            <a:fld id="{D495E168-DA5E-4888-8D8A-92B118324C14}" type="slidenum">
              <a:rPr lang="en-US" noProof="0" smtClean="0"/>
              <a:pPr/>
              <a:t>31</a:t>
            </a:fld>
            <a:endParaRPr lang="en-US" noProof="0" dirty="0"/>
          </a:p>
        </p:txBody>
      </p:sp>
      <p:sp>
        <p:nvSpPr>
          <p:cNvPr id="5" name="TextBox 4">
            <a:extLst>
              <a:ext uri="{FF2B5EF4-FFF2-40B4-BE49-F238E27FC236}">
                <a16:creationId xmlns:a16="http://schemas.microsoft.com/office/drawing/2014/main" id="{F249032D-5B12-B89F-7797-76A04FB3AAB1}"/>
              </a:ext>
            </a:extLst>
          </p:cNvPr>
          <p:cNvSpPr txBox="1"/>
          <p:nvPr/>
        </p:nvSpPr>
        <p:spPr>
          <a:xfrm>
            <a:off x="121299" y="176463"/>
            <a:ext cx="12792268" cy="738664"/>
          </a:xfrm>
          <a:prstGeom prst="rect">
            <a:avLst/>
          </a:prstGeom>
          <a:noFill/>
        </p:spPr>
        <p:txBody>
          <a:bodyPr wrap="square">
            <a:spAutoFit/>
          </a:bodyPr>
          <a:lstStyle/>
          <a:p>
            <a:pPr algn="l"/>
            <a:r>
              <a:rPr lang="en-US" sz="2400" b="0" i="0" dirty="0">
                <a:solidFill>
                  <a:schemeClr val="bg2"/>
                </a:solidFill>
                <a:effectLst/>
                <a:latin typeface="+mj-lt"/>
              </a:rPr>
              <a:t>Based on the metrics you’ve provided, here’s an analysis of the performance of each algorithm:</a:t>
            </a:r>
          </a:p>
          <a:p>
            <a:pPr algn="l"/>
            <a:endParaRPr lang="en-US" b="0" i="0" dirty="0">
              <a:solidFill>
                <a:srgbClr val="111111"/>
              </a:solidFill>
              <a:effectLst/>
              <a:highlight>
                <a:srgbClr val="FFFFFF"/>
              </a:highlight>
              <a:latin typeface="-apple-system"/>
            </a:endParaRPr>
          </a:p>
        </p:txBody>
      </p:sp>
      <p:sp>
        <p:nvSpPr>
          <p:cNvPr id="7" name="TextBox 6">
            <a:extLst>
              <a:ext uri="{FF2B5EF4-FFF2-40B4-BE49-F238E27FC236}">
                <a16:creationId xmlns:a16="http://schemas.microsoft.com/office/drawing/2014/main" id="{CA573C8B-579E-85BC-A986-12CCC82FCF33}"/>
              </a:ext>
            </a:extLst>
          </p:cNvPr>
          <p:cNvSpPr txBox="1"/>
          <p:nvPr/>
        </p:nvSpPr>
        <p:spPr>
          <a:xfrm>
            <a:off x="422987" y="652950"/>
            <a:ext cx="11566849" cy="59093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rPr>
              <a:t>Random Forest Regressor</a:t>
            </a:r>
            <a:r>
              <a:rPr kumimoji="0" lang="en-US" altLang="en-US" b="0" i="0" u="none" strike="noStrike" cap="none" normalizeH="0" baseline="0" dirty="0">
                <a:ln>
                  <a:noFill/>
                </a:ln>
                <a:solidFill>
                  <a:schemeClr val="bg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Training Set</a:t>
            </a:r>
            <a:r>
              <a:rPr kumimoji="0" lang="en-US" altLang="en-US" b="0" i="0" u="none" strike="noStrike" cap="none" normalizeH="0" baseline="0" dirty="0">
                <a:ln>
                  <a:noFill/>
                </a:ln>
                <a:solidFill>
                  <a:schemeClr val="tx1"/>
                </a:solidFill>
                <a:effectLst/>
              </a:rPr>
              <a:t>: Excellent performance with a high R2 score of </a:t>
            </a:r>
            <a:r>
              <a:rPr kumimoji="0" lang="en-US" altLang="en-US" b="1" i="0" u="none" strike="noStrike" cap="none" normalizeH="0" baseline="0" dirty="0">
                <a:ln>
                  <a:noFill/>
                </a:ln>
                <a:solidFill>
                  <a:schemeClr val="tx1"/>
                </a:solidFill>
                <a:effectLst/>
              </a:rPr>
              <a:t>0.9963</a:t>
            </a:r>
            <a:r>
              <a:rPr kumimoji="0" lang="en-US" altLang="en-US"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Testing Set</a:t>
            </a:r>
            <a:r>
              <a:rPr kumimoji="0" lang="en-US" altLang="en-US" b="0" i="0" u="none" strike="noStrike" cap="none" normalizeH="0" baseline="0" dirty="0">
                <a:ln>
                  <a:noFill/>
                </a:ln>
                <a:solidFill>
                  <a:schemeClr val="tx1"/>
                </a:solidFill>
                <a:effectLst/>
              </a:rPr>
              <a:t>: Good performance with an R2 score of </a:t>
            </a:r>
            <a:r>
              <a:rPr kumimoji="0" lang="en-US" altLang="en-US" b="1" i="0" u="none" strike="noStrike" cap="none" normalizeH="0" baseline="0" dirty="0">
                <a:ln>
                  <a:noFill/>
                </a:ln>
                <a:solidFill>
                  <a:schemeClr val="tx1"/>
                </a:solidFill>
                <a:effectLst/>
              </a:rPr>
              <a:t>0.9780</a:t>
            </a:r>
            <a:r>
              <a:rPr kumimoji="0" lang="en-US" altLang="en-US" b="0" i="0" u="none" strike="noStrike" cap="none" normalizeH="0" baseline="0" dirty="0">
                <a:ln>
                  <a:noFill/>
                </a:ln>
                <a:solidFill>
                  <a:schemeClr val="tx1"/>
                </a:solidFill>
                <a:effectLst/>
              </a:rPr>
              <a:t>, but the increase in error metrics (MAE, MSE, RMSE)     </a:t>
            </a:r>
            <a:r>
              <a:rPr lang="en-US" altLang="en-US" dirty="0"/>
              <a:t>   </a:t>
            </a:r>
            <a:r>
              <a:rPr kumimoji="0" lang="en-US" altLang="en-US" b="0" i="0" u="none" strike="noStrike" cap="none" normalizeH="0" baseline="0" dirty="0">
                <a:ln>
                  <a:noFill/>
                </a:ln>
                <a:solidFill>
                  <a:schemeClr val="tx1"/>
                </a:solidFill>
                <a:effectLst/>
              </a:rPr>
              <a:t>suggests a potential</a:t>
            </a:r>
            <a:r>
              <a:rPr kumimoji="0" lang="en-US" altLang="en-US" b="0" i="0" u="none" strike="noStrike" cap="none" normalizeH="0" baseline="0" dirty="0">
                <a:ln>
                  <a:noFill/>
                </a:ln>
                <a:solidFill>
                  <a:schemeClr val="tx1"/>
                </a:solidFill>
                <a:effectLst/>
                <a:highlight>
                  <a:srgbClr val="F7F1E4"/>
                </a:highlight>
              </a:rPr>
              <a:t> </a:t>
            </a:r>
            <a:r>
              <a:rPr kumimoji="0" lang="en-US" altLang="en-US" b="1" i="0" u="none" strike="noStrike" cap="none" normalizeH="0" baseline="0" dirty="0">
                <a:ln>
                  <a:noFill/>
                </a:ln>
                <a:solidFill>
                  <a:schemeClr val="tx1"/>
                </a:solidFill>
                <a:effectLst/>
                <a:highlight>
                  <a:srgbClr val="F7F1E4"/>
                </a:highlight>
              </a:rPr>
              <a:t>overfitting</a:t>
            </a:r>
            <a:r>
              <a:rPr kumimoji="0" lang="en-US" altLang="en-US" b="0" i="0" u="none" strike="noStrike" cap="none" normalizeH="0" baseline="0" dirty="0">
                <a:ln>
                  <a:noFill/>
                </a:ln>
                <a:solidFill>
                  <a:schemeClr val="tx1"/>
                </a:solidFill>
                <a:effectLst/>
                <a:highlight>
                  <a:srgbClr val="F7F1E4"/>
                </a:highlight>
              </a:rPr>
              <a:t> </a:t>
            </a:r>
            <a:r>
              <a:rPr kumimoji="0" lang="en-US" altLang="en-US" b="0" i="0" u="none" strike="noStrike" cap="none" normalizeH="0" baseline="0" dirty="0">
                <a:ln>
                  <a:noFill/>
                </a:ln>
                <a:solidFill>
                  <a:schemeClr val="tx1"/>
                </a:solidFill>
                <a:effectLst/>
              </a:rPr>
              <a:t>as the model performs significantly better on the training set than on the testing set.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chemeClr val="bg1"/>
                </a:solidFill>
                <a:effectLst/>
              </a:rPr>
              <a:t>XGBoost</a:t>
            </a:r>
            <a:r>
              <a:rPr kumimoji="0" lang="en-US" altLang="en-US" b="1" i="0" u="none" strike="noStrike" cap="none" normalizeH="0" baseline="0" dirty="0">
                <a:ln>
                  <a:noFill/>
                </a:ln>
                <a:solidFill>
                  <a:schemeClr val="bg1"/>
                </a:solidFill>
                <a:effectLst/>
              </a:rPr>
              <a:t> Regressor</a:t>
            </a:r>
            <a:r>
              <a:rPr kumimoji="0" lang="en-US" altLang="en-US" b="0" i="0" u="none" strike="noStrike" cap="none" normalizeH="0" baseline="0" dirty="0">
                <a:ln>
                  <a:noFill/>
                </a:ln>
                <a:solidFill>
                  <a:schemeClr val="bg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Training Set</a:t>
            </a:r>
            <a:r>
              <a:rPr kumimoji="0" lang="en-US" altLang="en-US" b="0" i="0" u="none" strike="noStrike" cap="none" normalizeH="0" baseline="0" dirty="0">
                <a:ln>
                  <a:noFill/>
                </a:ln>
                <a:solidFill>
                  <a:schemeClr val="tx1"/>
                </a:solidFill>
                <a:effectLst/>
              </a:rPr>
              <a:t>: Very good performance with an R2 score of </a:t>
            </a:r>
            <a:r>
              <a:rPr kumimoji="0" lang="en-US" altLang="en-US" b="1" i="0" u="none" strike="noStrike" cap="none" normalizeH="0" baseline="0" dirty="0">
                <a:ln>
                  <a:noFill/>
                </a:ln>
                <a:solidFill>
                  <a:schemeClr val="tx1"/>
                </a:solidFill>
                <a:effectLst/>
              </a:rPr>
              <a:t>0.9942</a:t>
            </a:r>
            <a:r>
              <a:rPr kumimoji="0" lang="en-US" altLang="en-US"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Testing Set</a:t>
            </a:r>
            <a:r>
              <a:rPr kumimoji="0" lang="en-US" altLang="en-US" b="0" i="0" u="none" strike="noStrike" cap="none" normalizeH="0" baseline="0" dirty="0">
                <a:ln>
                  <a:noFill/>
                </a:ln>
                <a:solidFill>
                  <a:schemeClr val="tx1"/>
                </a:solidFill>
                <a:effectLst/>
              </a:rPr>
              <a:t>: Good performance with an R2 score of </a:t>
            </a:r>
            <a:r>
              <a:rPr kumimoji="0" lang="en-US" altLang="en-US" b="1" i="0" u="none" strike="noStrike" cap="none" normalizeH="0" baseline="0" dirty="0">
                <a:ln>
                  <a:noFill/>
                </a:ln>
                <a:solidFill>
                  <a:schemeClr val="tx1"/>
                </a:solidFill>
                <a:effectLst/>
              </a:rPr>
              <a:t>0.9794</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highlight>
                  <a:srgbClr val="F7F1E4"/>
                </a:highlight>
              </a:rPr>
              <a:t>similar to Random Forest</a:t>
            </a:r>
            <a:r>
              <a:rPr kumimoji="0" lang="en-US" altLang="en-US" b="0" i="0" u="none" strike="noStrike" cap="none" normalizeH="0" baseline="0" dirty="0">
                <a:ln>
                  <a:noFill/>
                </a:ln>
                <a:solidFill>
                  <a:schemeClr val="tx1"/>
                </a:solidFill>
                <a:effectLst/>
              </a:rPr>
              <a:t>, indicating </a:t>
            </a:r>
            <a:r>
              <a:rPr kumimoji="0" lang="en-US" altLang="en-US" b="0" i="0" u="none" strike="noStrike" cap="none" normalizeH="0" baseline="0" dirty="0">
                <a:ln>
                  <a:noFill/>
                </a:ln>
                <a:solidFill>
                  <a:schemeClr val="tx1"/>
                </a:solidFill>
                <a:effectLst/>
                <a:highlight>
                  <a:srgbClr val="F7F1E4"/>
                </a:highlight>
              </a:rPr>
              <a:t>possible </a:t>
            </a:r>
            <a:r>
              <a:rPr kumimoji="0" lang="en-US" altLang="en-US" b="1" i="0" u="none" strike="noStrike" cap="none" normalizeH="0" baseline="0" dirty="0">
                <a:ln>
                  <a:noFill/>
                </a:ln>
                <a:solidFill>
                  <a:schemeClr val="tx1"/>
                </a:solidFill>
                <a:effectLst/>
                <a:highlight>
                  <a:srgbClr val="F7F1E4"/>
                </a:highlight>
              </a:rPr>
              <a:t>overfitting</a:t>
            </a:r>
            <a:r>
              <a:rPr kumimoji="0" lang="en-US" altLang="en-US" b="0" i="0" u="none" strike="noStrike" cap="none" normalizeH="0" baseline="0" dirty="0">
                <a:ln>
                  <a:noFill/>
                </a:ln>
                <a:solidFill>
                  <a:schemeClr val="tx1"/>
                </a:solidFill>
                <a:effectLst/>
                <a:highlight>
                  <a:srgbClr val="F7F1E4"/>
                </a:highligh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rPr>
              <a:t>Support Vector Regressor (SVR)</a:t>
            </a:r>
            <a:r>
              <a:rPr kumimoji="0" lang="en-US" altLang="en-US" b="0" i="0" u="none" strike="noStrike" cap="none" normalizeH="0" baseline="0" dirty="0">
                <a:ln>
                  <a:noFill/>
                </a:ln>
                <a:solidFill>
                  <a:schemeClr val="bg1"/>
                </a:solidFill>
                <a:effectLst/>
              </a:rPr>
              <a:t>:</a:t>
            </a:r>
          </a:p>
          <a:p>
            <a:pPr lvl="1" eaLnBrk="0" fontAlgn="base" hangingPunct="0">
              <a:spcBef>
                <a:spcPct val="0"/>
              </a:spcBef>
              <a:spcAft>
                <a:spcPct val="0"/>
              </a:spcAft>
            </a:pPr>
            <a:r>
              <a:rPr lang="en-US" b="0" i="0" dirty="0">
                <a:solidFill>
                  <a:srgbClr val="0D0D0D"/>
                </a:solidFill>
                <a:effectLst/>
                <a:latin typeface="Söhne"/>
              </a:rPr>
              <a:t>poor performance ,seems to underfit the data</a:t>
            </a:r>
            <a:endParaRPr kumimoji="0" lang="en-US" altLang="en-US"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rPr>
              <a:t>Linear Regression</a:t>
            </a:r>
            <a:r>
              <a:rPr kumimoji="0" lang="en-US" altLang="en-US" b="0" i="0" u="none" strike="noStrike" cap="none" normalizeH="0" baseline="0" dirty="0">
                <a:ln>
                  <a:noFill/>
                </a:ln>
                <a:solidFill>
                  <a:schemeClr val="bg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Training and Testing Sets</a:t>
            </a:r>
            <a:r>
              <a:rPr kumimoji="0" lang="en-US" altLang="en-US" b="0" i="0" u="none" strike="noStrike" cap="none" normalizeH="0" baseline="0" dirty="0">
                <a:ln>
                  <a:noFill/>
                </a:ln>
                <a:solidFill>
                  <a:schemeClr val="tx1"/>
                </a:solidFill>
                <a:effectLst/>
              </a:rPr>
              <a:t>: Consistent performance with R2 scores of </a:t>
            </a:r>
            <a:r>
              <a:rPr kumimoji="0" lang="en-US" altLang="en-US" b="1" i="0" u="none" strike="noStrike" cap="none" normalizeH="0" baseline="0" dirty="0">
                <a:ln>
                  <a:noFill/>
                </a:ln>
                <a:solidFill>
                  <a:schemeClr val="tx1"/>
                </a:solidFill>
                <a:effectLst/>
                <a:highlight>
                  <a:srgbClr val="69A905"/>
                </a:highlight>
              </a:rPr>
              <a:t>0.93</a:t>
            </a:r>
            <a:r>
              <a:rPr kumimoji="0" lang="en-US" altLang="en-US" b="0" i="0" u="none" strike="noStrike" cap="none" normalizeH="0" baseline="0" dirty="0">
                <a:ln>
                  <a:noFill/>
                </a:ln>
                <a:solidFill>
                  <a:schemeClr val="tx1"/>
                </a:solidFill>
                <a:effectLst/>
                <a:highlight>
                  <a:srgbClr val="69A905"/>
                </a:highlight>
              </a:rPr>
              <a:t> and </a:t>
            </a:r>
            <a:r>
              <a:rPr kumimoji="0" lang="en-US" altLang="en-US" b="1" i="0" u="none" strike="noStrike" cap="none" normalizeH="0" baseline="0" dirty="0">
                <a:ln>
                  <a:noFill/>
                </a:ln>
                <a:solidFill>
                  <a:schemeClr val="tx1"/>
                </a:solidFill>
                <a:effectLst/>
                <a:highlight>
                  <a:srgbClr val="69A905"/>
                </a:highlight>
              </a:rPr>
              <a:t>0.929</a:t>
            </a:r>
            <a:r>
              <a:rPr kumimoji="0" lang="en-US" altLang="en-US" b="0" i="0" u="none" strike="noStrike" cap="none" normalizeH="0" baseline="0" dirty="0">
                <a:ln>
                  <a:noFill/>
                </a:ln>
                <a:solidFill>
                  <a:schemeClr val="tx1"/>
                </a:solidFill>
                <a:effectLst/>
                <a:highlight>
                  <a:srgbClr val="69A905"/>
                </a:highlight>
              </a:rPr>
              <a:t> </a:t>
            </a:r>
            <a:r>
              <a:rPr kumimoji="0" lang="en-US" altLang="en-US" b="0" i="0" u="none" strike="noStrike" cap="none" normalizeH="0" baseline="0" dirty="0">
                <a:ln>
                  <a:noFill/>
                </a:ln>
                <a:solidFill>
                  <a:schemeClr val="tx1"/>
                </a:solidFill>
                <a:effectLst/>
              </a:rPr>
              <a:t>respectively. The model is generalizing well </a:t>
            </a:r>
            <a:r>
              <a:rPr kumimoji="0" lang="en-US" altLang="en-US" b="0" i="0" u="none" strike="noStrike" cap="none" normalizeH="0" baseline="0" dirty="0">
                <a:ln>
                  <a:noFill/>
                </a:ln>
                <a:solidFill>
                  <a:schemeClr val="tx1"/>
                </a:solidFill>
                <a:effectLst/>
                <a:highlight>
                  <a:srgbClr val="F7F1E4"/>
                </a:highlight>
              </a:rPr>
              <a:t>without significant overfitting or underfitting.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rPr>
              <a:t>Polynomial Regression</a:t>
            </a:r>
            <a:r>
              <a:rPr kumimoji="0" lang="en-US" altLang="en-US" b="0" i="0" u="none" strike="noStrike" cap="none" normalizeH="0" baseline="0" dirty="0">
                <a:ln>
                  <a:noFill/>
                </a:ln>
                <a:solidFill>
                  <a:schemeClr val="bg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lang="en-US" b="0" i="0" dirty="0">
                <a:solidFill>
                  <a:srgbClr val="0D0D0D"/>
                </a:solidFill>
                <a:effectLst/>
                <a:latin typeface="Söhne"/>
              </a:rPr>
              <a:t>The </a:t>
            </a:r>
            <a:r>
              <a:rPr lang="en-US" b="1" i="0" dirty="0">
                <a:solidFill>
                  <a:srgbClr val="0D0D0D"/>
                </a:solidFill>
                <a:effectLst/>
                <a:latin typeface="Söhne"/>
              </a:rPr>
              <a:t>training</a:t>
            </a:r>
            <a:r>
              <a:rPr lang="en-US" b="0" i="0" dirty="0">
                <a:solidFill>
                  <a:srgbClr val="0D0D0D"/>
                </a:solidFill>
                <a:effectLst/>
                <a:latin typeface="Söhne"/>
              </a:rPr>
              <a:t> and </a:t>
            </a:r>
            <a:r>
              <a:rPr lang="en-US" b="1" i="0" dirty="0">
                <a:solidFill>
                  <a:srgbClr val="0D0D0D"/>
                </a:solidFill>
                <a:effectLst/>
                <a:latin typeface="Söhne"/>
              </a:rPr>
              <a:t>testing</a:t>
            </a:r>
            <a:r>
              <a:rPr lang="en-US" b="0" i="0" dirty="0">
                <a:solidFill>
                  <a:srgbClr val="0D0D0D"/>
                </a:solidFill>
                <a:effectLst/>
                <a:latin typeface="Söhne"/>
              </a:rPr>
              <a:t> errors (MAE, MSE, RMSE) are very similar.</a:t>
            </a:r>
            <a:endParaRPr kumimoji="0" lang="en-US" altLang="en-US"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b="0" i="0" dirty="0">
                <a:solidFill>
                  <a:srgbClr val="0D0D0D"/>
                </a:solidFill>
                <a:effectLst/>
                <a:latin typeface="Söhne"/>
              </a:rPr>
              <a:t>The </a:t>
            </a:r>
            <a:r>
              <a:rPr lang="en-US" b="1" i="0" dirty="0">
                <a:solidFill>
                  <a:srgbClr val="0D0D0D"/>
                </a:solidFill>
                <a:effectLst/>
                <a:latin typeface="Söhne"/>
              </a:rPr>
              <a:t>R2 scores</a:t>
            </a:r>
            <a:r>
              <a:rPr lang="en-US" b="0" i="0" dirty="0">
                <a:solidFill>
                  <a:srgbClr val="0D0D0D"/>
                </a:solidFill>
                <a:effectLst/>
                <a:latin typeface="Söhne"/>
              </a:rPr>
              <a:t> for both sets are also nearly identical.</a:t>
            </a:r>
            <a:r>
              <a:rPr lang="en-US" b="0" i="0" dirty="0">
                <a:solidFill>
                  <a:schemeClr val="bg2"/>
                </a:solidFill>
                <a:effectLst/>
                <a:latin typeface="Söhne"/>
              </a:rPr>
              <a:t>Train:</a:t>
            </a:r>
            <a:r>
              <a:rPr lang="en-US" b="0" i="0" dirty="0">
                <a:solidFill>
                  <a:schemeClr val="bg2"/>
                </a:solidFill>
                <a:effectLst/>
                <a:latin typeface="Consolas" panose="020B0609020204030204" pitchFamily="49" charset="0"/>
              </a:rPr>
              <a:t>0.865,Test:0.8629</a:t>
            </a:r>
            <a:endParaRPr lang="en-US" b="0" i="0" dirty="0">
              <a:solidFill>
                <a:schemeClr val="bg2"/>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b="0" i="0" dirty="0">
                <a:solidFill>
                  <a:srgbClr val="0D0D0D"/>
                </a:solidFill>
                <a:effectLst/>
                <a:latin typeface="Söhne"/>
              </a:rPr>
              <a:t>polynomial regression model shows a balance between training and testing performance, suggesting it is </a:t>
            </a:r>
            <a:r>
              <a:rPr lang="en-US" b="0" i="0" dirty="0">
                <a:solidFill>
                  <a:srgbClr val="0D0D0D"/>
                </a:solidFill>
                <a:effectLst/>
                <a:highlight>
                  <a:srgbClr val="F7F1E4"/>
                </a:highlight>
                <a:latin typeface="Söhne"/>
              </a:rPr>
              <a:t>well-fitted and     not overfitting.</a:t>
            </a:r>
            <a:endParaRPr kumimoji="0" lang="en-US" altLang="en-US" b="0" i="0" u="none" strike="noStrike" cap="none" normalizeH="0" baseline="0" dirty="0">
              <a:ln>
                <a:noFill/>
              </a:ln>
              <a:solidFill>
                <a:schemeClr val="tx1"/>
              </a:solidFill>
              <a:effectLst/>
              <a:highlight>
                <a:srgbClr val="F7F1E4"/>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rPr>
              <a:t>Polynomial Regression with Decision Tree Regressor</a:t>
            </a:r>
            <a:r>
              <a:rPr kumimoji="0" lang="en-US" altLang="en-US" b="0" i="0" u="none" strike="noStrike" cap="none" normalizeH="0" baseline="0" dirty="0">
                <a:ln>
                  <a:noFill/>
                </a:ln>
                <a:solidFill>
                  <a:schemeClr val="bg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Training Set</a:t>
            </a:r>
            <a:r>
              <a:rPr kumimoji="0" lang="en-US" altLang="en-US" b="0" i="0" u="none" strike="noStrike" cap="none" normalizeH="0" baseline="0" dirty="0">
                <a:ln>
                  <a:noFill/>
                </a:ln>
                <a:solidFill>
                  <a:schemeClr val="tx1"/>
                </a:solidFill>
                <a:effectLst/>
              </a:rPr>
              <a:t>: Good performance with an R2 score of </a:t>
            </a:r>
            <a:r>
              <a:rPr kumimoji="0" lang="en-US" altLang="en-US" b="1" i="0" u="none" strike="noStrike" cap="none" normalizeH="0" baseline="0" dirty="0">
                <a:ln>
                  <a:noFill/>
                </a:ln>
                <a:solidFill>
                  <a:schemeClr val="tx1"/>
                </a:solidFill>
                <a:effectLst/>
              </a:rPr>
              <a:t>0.9195</a:t>
            </a:r>
            <a:r>
              <a:rPr kumimoji="0" lang="en-US" altLang="en-US"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Testing Set</a:t>
            </a:r>
            <a:r>
              <a:rPr kumimoji="0" lang="en-US" altLang="en-US" b="0" i="0" u="none" strike="noStrike" cap="none" normalizeH="0" baseline="0" dirty="0">
                <a:ln>
                  <a:noFill/>
                </a:ln>
                <a:solidFill>
                  <a:schemeClr val="tx1"/>
                </a:solidFill>
                <a:effectLst/>
              </a:rPr>
              <a:t>: Slightly lower performance with an R2 score of </a:t>
            </a:r>
            <a:r>
              <a:rPr kumimoji="0" lang="en-US" altLang="en-US" b="1" i="0" u="none" strike="noStrike" cap="none" normalizeH="0" baseline="0" dirty="0">
                <a:ln>
                  <a:noFill/>
                </a:ln>
                <a:solidFill>
                  <a:schemeClr val="tx1"/>
                </a:solidFill>
                <a:effectLst/>
              </a:rPr>
              <a:t>0.9094</a:t>
            </a:r>
            <a:r>
              <a:rPr kumimoji="0" lang="en-US" altLang="en-US" b="0" i="0" u="none" strike="noStrike" cap="none" normalizeH="0" baseline="0">
                <a:ln>
                  <a:noFill/>
                </a:ln>
                <a:solidFill>
                  <a:schemeClr val="tx1"/>
                </a:solidFill>
                <a:effectLst/>
              </a:rPr>
              <a:t>, suggesting </a:t>
            </a:r>
            <a:r>
              <a:rPr kumimoji="0" lang="en-US" altLang="en-US" b="0" i="0" u="none" strike="noStrike" cap="none" normalizeH="0" baseline="0" dirty="0">
                <a:ln>
                  <a:noFill/>
                </a:ln>
                <a:solidFill>
                  <a:schemeClr val="tx1"/>
                </a:solidFill>
                <a:effectLst/>
              </a:rPr>
              <a:t>a slight </a:t>
            </a:r>
            <a:r>
              <a:rPr kumimoji="0" lang="en-US" altLang="en-US" b="1" i="0" u="none" strike="noStrike" cap="none" normalizeH="0" baseline="0" dirty="0">
                <a:ln>
                  <a:noFill/>
                </a:ln>
                <a:solidFill>
                  <a:schemeClr val="tx1"/>
                </a:solidFill>
                <a:effectLst/>
                <a:highlight>
                  <a:srgbClr val="F7F1E4"/>
                </a:highlight>
              </a:rPr>
              <a:t>overfitting</a:t>
            </a:r>
            <a:r>
              <a:rPr kumimoji="0" lang="en-US" altLang="en-US" b="0" i="0" u="none" strike="noStrike" cap="none" normalizeH="0" baseline="0" dirty="0">
                <a:ln>
                  <a:noFill/>
                </a:ln>
                <a:solidFill>
                  <a:schemeClr val="tx1"/>
                </a:solidFill>
                <a:effectLst/>
                <a:highlight>
                  <a:srgbClr val="F7F1E4"/>
                </a:highlight>
              </a:rPr>
              <a:t>. </a:t>
            </a:r>
          </a:p>
          <a:p>
            <a:endParaRPr lang="en-US" dirty="0"/>
          </a:p>
        </p:txBody>
      </p:sp>
    </p:spTree>
    <p:extLst>
      <p:ext uri="{BB962C8B-B14F-4D97-AF65-F5344CB8AC3E}">
        <p14:creationId xmlns:p14="http://schemas.microsoft.com/office/powerpoint/2010/main" val="8704938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3890F-AA47-AD5D-6664-CC12511F048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A9CFAA-F23C-D548-6E61-A4ACE664DDE1}"/>
              </a:ext>
            </a:extLst>
          </p:cNvPr>
          <p:cNvSpPr>
            <a:spLocks noGrp="1"/>
          </p:cNvSpPr>
          <p:nvPr>
            <p:ph type="sldNum" sz="quarter" idx="10"/>
          </p:nvPr>
        </p:nvSpPr>
        <p:spPr/>
        <p:txBody>
          <a:bodyPr/>
          <a:lstStyle/>
          <a:p>
            <a:fld id="{D495E168-DA5E-4888-8D8A-92B118324C14}" type="slidenum">
              <a:rPr lang="en-US" noProof="0" smtClean="0"/>
              <a:pPr/>
              <a:t>32</a:t>
            </a:fld>
            <a:endParaRPr lang="en-US" noProof="0" dirty="0"/>
          </a:p>
        </p:txBody>
      </p:sp>
      <p:sp>
        <p:nvSpPr>
          <p:cNvPr id="9" name="TextBox 8">
            <a:extLst>
              <a:ext uri="{FF2B5EF4-FFF2-40B4-BE49-F238E27FC236}">
                <a16:creationId xmlns:a16="http://schemas.microsoft.com/office/drawing/2014/main" id="{1FF5B3FF-E1BB-9F13-BC96-DAB9DFF7A10D}"/>
              </a:ext>
            </a:extLst>
          </p:cNvPr>
          <p:cNvSpPr txBox="1"/>
          <p:nvPr/>
        </p:nvSpPr>
        <p:spPr>
          <a:xfrm>
            <a:off x="352490" y="182714"/>
            <a:ext cx="11607282" cy="830997"/>
          </a:xfrm>
          <a:prstGeom prst="rect">
            <a:avLst/>
          </a:prstGeom>
          <a:noFill/>
        </p:spPr>
        <p:txBody>
          <a:bodyPr wrap="square" rtlCol="0">
            <a:spAutoFit/>
          </a:bodyPr>
          <a:lstStyle/>
          <a:p>
            <a:r>
              <a:rPr lang="en-US" sz="4800" dirty="0">
                <a:solidFill>
                  <a:schemeClr val="bg1"/>
                </a:solidFill>
                <a:latin typeface="+mj-lt"/>
              </a:rPr>
              <a:t> Comparison of Results</a:t>
            </a:r>
            <a:endParaRPr lang="en-US" sz="4500" dirty="0">
              <a:solidFill>
                <a:schemeClr val="bg1"/>
              </a:solidFill>
              <a:latin typeface="+mj-lt"/>
            </a:endParaRPr>
          </a:p>
        </p:txBody>
      </p:sp>
      <p:sp>
        <p:nvSpPr>
          <p:cNvPr id="10" name="object 7" descr="Beige rectangle">
            <a:extLst>
              <a:ext uri="{FF2B5EF4-FFF2-40B4-BE49-F238E27FC236}">
                <a16:creationId xmlns:a16="http://schemas.microsoft.com/office/drawing/2014/main" id="{2C14A49A-0706-FB09-8659-12AD25ACE0A6}"/>
              </a:ext>
            </a:extLst>
          </p:cNvPr>
          <p:cNvSpPr/>
          <p:nvPr/>
        </p:nvSpPr>
        <p:spPr bwMode="white">
          <a:xfrm>
            <a:off x="612295" y="1017435"/>
            <a:ext cx="5690945" cy="303149"/>
          </a:xfrm>
          <a:custGeom>
            <a:avLst/>
            <a:gdLst/>
            <a:ahLst/>
            <a:cxnLst/>
            <a:rect l="l" t="t" r="r" b="b"/>
            <a:pathLst>
              <a:path w="3935729">
                <a:moveTo>
                  <a:pt x="0" y="0"/>
                </a:moveTo>
                <a:lnTo>
                  <a:pt x="3935349" y="0"/>
                </a:lnTo>
              </a:path>
            </a:pathLst>
          </a:custGeom>
          <a:ln w="54863">
            <a:solidFill>
              <a:schemeClr val="bg1"/>
            </a:solidFill>
          </a:ln>
        </p:spPr>
        <p:txBody>
          <a:bodyPr wrap="square" lIns="0" tIns="0" rIns="0" bIns="0" rtlCol="0"/>
          <a:lstStyle/>
          <a:p>
            <a:endParaRPr lang="en-US" dirty="0">
              <a:highlight>
                <a:srgbClr val="000000"/>
              </a:highlight>
            </a:endParaRPr>
          </a:p>
        </p:txBody>
      </p:sp>
      <p:pic>
        <p:nvPicPr>
          <p:cNvPr id="31" name="Picture 30">
            <a:extLst>
              <a:ext uri="{FF2B5EF4-FFF2-40B4-BE49-F238E27FC236}">
                <a16:creationId xmlns:a16="http://schemas.microsoft.com/office/drawing/2014/main" id="{D94D97CE-1459-42DB-EB6D-4EAEAA6F47F0}"/>
              </a:ext>
            </a:extLst>
          </p:cNvPr>
          <p:cNvPicPr>
            <a:picLocks noChangeAspect="1"/>
          </p:cNvPicPr>
          <p:nvPr/>
        </p:nvPicPr>
        <p:blipFill>
          <a:blip r:embed="rId2"/>
          <a:stretch>
            <a:fillRect/>
          </a:stretch>
        </p:blipFill>
        <p:spPr>
          <a:xfrm>
            <a:off x="4206654" y="3470093"/>
            <a:ext cx="3426764" cy="2370472"/>
          </a:xfrm>
          <a:prstGeom prst="rect">
            <a:avLst/>
          </a:prstGeom>
        </p:spPr>
      </p:pic>
      <p:pic>
        <p:nvPicPr>
          <p:cNvPr id="33" name="Picture 32">
            <a:extLst>
              <a:ext uri="{FF2B5EF4-FFF2-40B4-BE49-F238E27FC236}">
                <a16:creationId xmlns:a16="http://schemas.microsoft.com/office/drawing/2014/main" id="{37EBFAFA-1E01-D95D-6A90-5EB8D464601E}"/>
              </a:ext>
            </a:extLst>
          </p:cNvPr>
          <p:cNvPicPr>
            <a:picLocks noChangeAspect="1"/>
          </p:cNvPicPr>
          <p:nvPr/>
        </p:nvPicPr>
        <p:blipFill>
          <a:blip r:embed="rId3"/>
          <a:stretch>
            <a:fillRect/>
          </a:stretch>
        </p:blipFill>
        <p:spPr>
          <a:xfrm>
            <a:off x="4206653" y="1173927"/>
            <a:ext cx="3426764" cy="2119649"/>
          </a:xfrm>
          <a:prstGeom prst="rect">
            <a:avLst/>
          </a:prstGeom>
        </p:spPr>
      </p:pic>
      <p:pic>
        <p:nvPicPr>
          <p:cNvPr id="35" name="Picture 34">
            <a:extLst>
              <a:ext uri="{FF2B5EF4-FFF2-40B4-BE49-F238E27FC236}">
                <a16:creationId xmlns:a16="http://schemas.microsoft.com/office/drawing/2014/main" id="{B24DD72C-0D44-8574-4CF3-6765A1CBD985}"/>
              </a:ext>
            </a:extLst>
          </p:cNvPr>
          <p:cNvPicPr>
            <a:picLocks noChangeAspect="1"/>
          </p:cNvPicPr>
          <p:nvPr/>
        </p:nvPicPr>
        <p:blipFill>
          <a:blip r:embed="rId4"/>
          <a:stretch>
            <a:fillRect/>
          </a:stretch>
        </p:blipFill>
        <p:spPr>
          <a:xfrm>
            <a:off x="7893222" y="1169836"/>
            <a:ext cx="3334554" cy="2119649"/>
          </a:xfrm>
          <a:prstGeom prst="rect">
            <a:avLst/>
          </a:prstGeom>
        </p:spPr>
      </p:pic>
      <p:pic>
        <p:nvPicPr>
          <p:cNvPr id="37" name="Picture 36">
            <a:extLst>
              <a:ext uri="{FF2B5EF4-FFF2-40B4-BE49-F238E27FC236}">
                <a16:creationId xmlns:a16="http://schemas.microsoft.com/office/drawing/2014/main" id="{5EB8155B-EB32-A1E6-A1A7-BE23A7CEC574}"/>
              </a:ext>
            </a:extLst>
          </p:cNvPr>
          <p:cNvPicPr>
            <a:picLocks noChangeAspect="1"/>
          </p:cNvPicPr>
          <p:nvPr/>
        </p:nvPicPr>
        <p:blipFill>
          <a:blip r:embed="rId5"/>
          <a:stretch>
            <a:fillRect/>
          </a:stretch>
        </p:blipFill>
        <p:spPr>
          <a:xfrm>
            <a:off x="463328" y="1169009"/>
            <a:ext cx="3483520" cy="2119649"/>
          </a:xfrm>
          <a:prstGeom prst="rect">
            <a:avLst/>
          </a:prstGeom>
        </p:spPr>
      </p:pic>
      <p:pic>
        <p:nvPicPr>
          <p:cNvPr id="41" name="Picture 40">
            <a:extLst>
              <a:ext uri="{FF2B5EF4-FFF2-40B4-BE49-F238E27FC236}">
                <a16:creationId xmlns:a16="http://schemas.microsoft.com/office/drawing/2014/main" id="{B787DE15-B0B7-F769-F4C0-E10BCE595712}"/>
              </a:ext>
            </a:extLst>
          </p:cNvPr>
          <p:cNvPicPr>
            <a:picLocks noChangeAspect="1"/>
          </p:cNvPicPr>
          <p:nvPr/>
        </p:nvPicPr>
        <p:blipFill>
          <a:blip r:embed="rId6"/>
          <a:stretch>
            <a:fillRect/>
          </a:stretch>
        </p:blipFill>
        <p:spPr>
          <a:xfrm>
            <a:off x="463328" y="3465013"/>
            <a:ext cx="3492932" cy="2370472"/>
          </a:xfrm>
          <a:prstGeom prst="rect">
            <a:avLst/>
          </a:prstGeom>
        </p:spPr>
      </p:pic>
      <p:pic>
        <p:nvPicPr>
          <p:cNvPr id="4" name="Picture 3">
            <a:extLst>
              <a:ext uri="{FF2B5EF4-FFF2-40B4-BE49-F238E27FC236}">
                <a16:creationId xmlns:a16="http://schemas.microsoft.com/office/drawing/2014/main" id="{454AEA41-9243-CFEF-54B1-025715AA264E}"/>
              </a:ext>
            </a:extLst>
          </p:cNvPr>
          <p:cNvPicPr>
            <a:picLocks noChangeAspect="1"/>
          </p:cNvPicPr>
          <p:nvPr/>
        </p:nvPicPr>
        <p:blipFill>
          <a:blip r:embed="rId7"/>
          <a:stretch>
            <a:fillRect/>
          </a:stretch>
        </p:blipFill>
        <p:spPr>
          <a:xfrm>
            <a:off x="7883813" y="3465014"/>
            <a:ext cx="3343964" cy="2370472"/>
          </a:xfrm>
          <a:prstGeom prst="rect">
            <a:avLst/>
          </a:prstGeom>
        </p:spPr>
      </p:pic>
    </p:spTree>
    <p:extLst>
      <p:ext uri="{BB962C8B-B14F-4D97-AF65-F5344CB8AC3E}">
        <p14:creationId xmlns:p14="http://schemas.microsoft.com/office/powerpoint/2010/main" val="39677705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3890F-AA47-AD5D-6664-CC12511F048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A9CFAA-F23C-D548-6E61-A4ACE664DDE1}"/>
              </a:ext>
            </a:extLst>
          </p:cNvPr>
          <p:cNvSpPr>
            <a:spLocks noGrp="1"/>
          </p:cNvSpPr>
          <p:nvPr>
            <p:ph type="sldNum" sz="quarter" idx="10"/>
          </p:nvPr>
        </p:nvSpPr>
        <p:spPr/>
        <p:txBody>
          <a:bodyPr/>
          <a:lstStyle/>
          <a:p>
            <a:fld id="{D495E168-DA5E-4888-8D8A-92B118324C14}" type="slidenum">
              <a:rPr lang="en-US" noProof="0" smtClean="0"/>
              <a:pPr/>
              <a:t>33</a:t>
            </a:fld>
            <a:endParaRPr lang="en-US" noProof="0" dirty="0"/>
          </a:p>
        </p:txBody>
      </p:sp>
      <p:sp>
        <p:nvSpPr>
          <p:cNvPr id="9" name="TextBox 8">
            <a:extLst>
              <a:ext uri="{FF2B5EF4-FFF2-40B4-BE49-F238E27FC236}">
                <a16:creationId xmlns:a16="http://schemas.microsoft.com/office/drawing/2014/main" id="{1FF5B3FF-E1BB-9F13-BC96-DAB9DFF7A10D}"/>
              </a:ext>
            </a:extLst>
          </p:cNvPr>
          <p:cNvSpPr txBox="1"/>
          <p:nvPr/>
        </p:nvSpPr>
        <p:spPr>
          <a:xfrm>
            <a:off x="457200" y="374391"/>
            <a:ext cx="11607282" cy="830997"/>
          </a:xfrm>
          <a:prstGeom prst="rect">
            <a:avLst/>
          </a:prstGeom>
          <a:noFill/>
        </p:spPr>
        <p:txBody>
          <a:bodyPr wrap="square" rtlCol="0">
            <a:spAutoFit/>
          </a:bodyPr>
          <a:lstStyle/>
          <a:p>
            <a:r>
              <a:rPr lang="en-US" sz="4800" dirty="0">
                <a:solidFill>
                  <a:schemeClr val="bg1"/>
                </a:solidFill>
                <a:latin typeface="+mj-lt"/>
              </a:rPr>
              <a:t> Comparison of Results</a:t>
            </a:r>
            <a:endParaRPr lang="en-US" sz="4500" dirty="0">
              <a:solidFill>
                <a:schemeClr val="bg1"/>
              </a:solidFill>
              <a:latin typeface="+mj-lt"/>
            </a:endParaRPr>
          </a:p>
        </p:txBody>
      </p:sp>
      <p:sp>
        <p:nvSpPr>
          <p:cNvPr id="10" name="object 7" descr="Beige rectangle">
            <a:extLst>
              <a:ext uri="{FF2B5EF4-FFF2-40B4-BE49-F238E27FC236}">
                <a16:creationId xmlns:a16="http://schemas.microsoft.com/office/drawing/2014/main" id="{2C14A49A-0706-FB09-8659-12AD25ACE0A6}"/>
              </a:ext>
            </a:extLst>
          </p:cNvPr>
          <p:cNvSpPr/>
          <p:nvPr/>
        </p:nvSpPr>
        <p:spPr bwMode="white">
          <a:xfrm>
            <a:off x="679775" y="1328671"/>
            <a:ext cx="5690945" cy="303149"/>
          </a:xfrm>
          <a:custGeom>
            <a:avLst/>
            <a:gdLst/>
            <a:ahLst/>
            <a:cxnLst/>
            <a:rect l="l" t="t" r="r" b="b"/>
            <a:pathLst>
              <a:path w="3935729">
                <a:moveTo>
                  <a:pt x="0" y="0"/>
                </a:moveTo>
                <a:lnTo>
                  <a:pt x="3935349" y="0"/>
                </a:lnTo>
              </a:path>
            </a:pathLst>
          </a:custGeom>
          <a:ln w="54863">
            <a:solidFill>
              <a:schemeClr val="bg1"/>
            </a:solidFill>
          </a:ln>
        </p:spPr>
        <p:txBody>
          <a:bodyPr wrap="square" lIns="0" tIns="0" rIns="0" bIns="0" rtlCol="0"/>
          <a:lstStyle/>
          <a:p>
            <a:endParaRPr lang="en-US" dirty="0">
              <a:highlight>
                <a:srgbClr val="000000"/>
              </a:highlight>
            </a:endParaRPr>
          </a:p>
        </p:txBody>
      </p:sp>
      <p:sp>
        <p:nvSpPr>
          <p:cNvPr id="3" name="TextBox 2">
            <a:extLst>
              <a:ext uri="{FF2B5EF4-FFF2-40B4-BE49-F238E27FC236}">
                <a16:creationId xmlns:a16="http://schemas.microsoft.com/office/drawing/2014/main" id="{EC376ABF-4636-51D1-1FD6-101B9935FDDE}"/>
              </a:ext>
            </a:extLst>
          </p:cNvPr>
          <p:cNvSpPr txBox="1"/>
          <p:nvPr/>
        </p:nvSpPr>
        <p:spPr>
          <a:xfrm>
            <a:off x="528320" y="1013711"/>
            <a:ext cx="5690945" cy="1892826"/>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lang="en-US" dirty="0">
              <a:solidFill>
                <a:schemeClr val="bg2"/>
              </a:solidFill>
            </a:endParaRPr>
          </a:p>
          <a:p>
            <a:endParaRPr lang="en-US" dirty="0"/>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8C21C925-A85C-075C-A245-BD0707E6DFFC}"/>
              </a:ext>
            </a:extLst>
          </p:cNvPr>
          <p:cNvPicPr>
            <a:picLocks noChangeAspect="1"/>
          </p:cNvPicPr>
          <p:nvPr/>
        </p:nvPicPr>
        <p:blipFill>
          <a:blip r:embed="rId2">
            <a:duotone>
              <a:schemeClr val="accent3">
                <a:shade val="45000"/>
                <a:satMod val="135000"/>
              </a:schemeClr>
              <a:prstClr val="white"/>
            </a:duotone>
          </a:blip>
          <a:stretch>
            <a:fillRect/>
          </a:stretch>
        </p:blipFill>
        <p:spPr>
          <a:xfrm>
            <a:off x="679775" y="1631819"/>
            <a:ext cx="5141504" cy="4212469"/>
          </a:xfrm>
          <a:prstGeom prst="rect">
            <a:avLst/>
          </a:prstGeom>
        </p:spPr>
      </p:pic>
      <p:pic>
        <p:nvPicPr>
          <p:cNvPr id="5" name="Picture 4">
            <a:extLst>
              <a:ext uri="{FF2B5EF4-FFF2-40B4-BE49-F238E27FC236}">
                <a16:creationId xmlns:a16="http://schemas.microsoft.com/office/drawing/2014/main" id="{F086C5E1-345E-D685-1E4B-3F7CDE6409DB}"/>
              </a:ext>
            </a:extLst>
          </p:cNvPr>
          <p:cNvPicPr>
            <a:picLocks noChangeAspect="1"/>
          </p:cNvPicPr>
          <p:nvPr/>
        </p:nvPicPr>
        <p:blipFill>
          <a:blip r:embed="rId3">
            <a:duotone>
              <a:schemeClr val="accent2">
                <a:shade val="45000"/>
                <a:satMod val="135000"/>
              </a:schemeClr>
              <a:prstClr val="white"/>
            </a:duotone>
          </a:blip>
          <a:stretch>
            <a:fillRect/>
          </a:stretch>
        </p:blipFill>
        <p:spPr>
          <a:xfrm>
            <a:off x="6370720" y="1631819"/>
            <a:ext cx="5292960" cy="4212469"/>
          </a:xfrm>
          <a:prstGeom prst="rect">
            <a:avLst/>
          </a:prstGeom>
        </p:spPr>
      </p:pic>
    </p:spTree>
    <p:extLst>
      <p:ext uri="{BB962C8B-B14F-4D97-AF65-F5344CB8AC3E}">
        <p14:creationId xmlns:p14="http://schemas.microsoft.com/office/powerpoint/2010/main" val="89799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p:txBody>
          <a:bodyPr>
            <a:normAutofit fontScale="90000"/>
          </a:bodyPr>
          <a:lstStyle/>
          <a:p>
            <a:br>
              <a:rPr lang="en-US" sz="5400" b="0" i="0" dirty="0">
                <a:solidFill>
                  <a:schemeClr val="bg1"/>
                </a:solidFill>
                <a:effectLst/>
              </a:rPr>
            </a:br>
            <a:r>
              <a:rPr lang="en-US" sz="5400" b="0" i="0" dirty="0">
                <a:solidFill>
                  <a:schemeClr val="bg1"/>
                </a:solidFill>
                <a:effectLst/>
              </a:rPr>
              <a:t>TIME SERIES ANALYSIS</a:t>
            </a:r>
            <a:br>
              <a:rPr lang="en-US" sz="5400" b="0" i="0" dirty="0">
                <a:solidFill>
                  <a:schemeClr val="bg1"/>
                </a:solidFill>
                <a:effectLst/>
              </a:rPr>
            </a:br>
            <a:endParaRPr lang="en-US" dirty="0"/>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34</a:t>
            </a:fld>
            <a:endParaRPr lang="en-US" dirty="0"/>
          </a:p>
        </p:txBody>
      </p:sp>
    </p:spTree>
    <p:extLst>
      <p:ext uri="{BB962C8B-B14F-4D97-AF65-F5344CB8AC3E}">
        <p14:creationId xmlns:p14="http://schemas.microsoft.com/office/powerpoint/2010/main" val="4001749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199B31-91F5-5B27-F8BA-CFBEAAD836D1}"/>
              </a:ext>
            </a:extLst>
          </p:cNvPr>
          <p:cNvSpPr>
            <a:spLocks noGrp="1"/>
          </p:cNvSpPr>
          <p:nvPr>
            <p:ph type="sldNum" sz="quarter" idx="10"/>
          </p:nvPr>
        </p:nvSpPr>
        <p:spPr/>
        <p:txBody>
          <a:bodyPr/>
          <a:lstStyle/>
          <a:p>
            <a:fld id="{D495E168-DA5E-4888-8D8A-92B118324C14}" type="slidenum">
              <a:rPr lang="en-US" noProof="0" smtClean="0"/>
              <a:pPr/>
              <a:t>35</a:t>
            </a:fld>
            <a:endParaRPr lang="en-US" noProof="0" dirty="0"/>
          </a:p>
        </p:txBody>
      </p:sp>
      <p:sp>
        <p:nvSpPr>
          <p:cNvPr id="5" name="TextBox 4">
            <a:extLst>
              <a:ext uri="{FF2B5EF4-FFF2-40B4-BE49-F238E27FC236}">
                <a16:creationId xmlns:a16="http://schemas.microsoft.com/office/drawing/2014/main" id="{E0302D05-1290-13E8-38F0-FE313D08D74C}"/>
              </a:ext>
            </a:extLst>
          </p:cNvPr>
          <p:cNvSpPr txBox="1"/>
          <p:nvPr/>
        </p:nvSpPr>
        <p:spPr>
          <a:xfrm>
            <a:off x="538843" y="467697"/>
            <a:ext cx="11311034" cy="3170099"/>
          </a:xfrm>
          <a:prstGeom prst="rect">
            <a:avLst/>
          </a:prstGeom>
          <a:noFill/>
        </p:spPr>
        <p:txBody>
          <a:bodyPr wrap="square">
            <a:spAutoFit/>
          </a:bodyPr>
          <a:lstStyle/>
          <a:p>
            <a:r>
              <a:rPr lang="en-US" sz="3200" b="0" i="0" dirty="0">
                <a:solidFill>
                  <a:schemeClr val="bg1"/>
                </a:solidFill>
                <a:effectLst/>
                <a:latin typeface="+mj-lt"/>
              </a:rPr>
              <a:t>Forecasting Kiva Loan Funded Amounts Using ARIMA Model</a:t>
            </a:r>
            <a:endParaRPr lang="en-US" sz="3200" dirty="0">
              <a:solidFill>
                <a:schemeClr val="bg1"/>
              </a:solidFill>
              <a:latin typeface="+mj-lt"/>
            </a:endParaRPr>
          </a:p>
          <a:p>
            <a:endParaRPr lang="en-US" sz="2400" dirty="0">
              <a:solidFill>
                <a:schemeClr val="bg1"/>
              </a:solidFill>
              <a:latin typeface="+mj-lt"/>
            </a:endParaRPr>
          </a:p>
          <a:p>
            <a:r>
              <a:rPr lang="en-US" sz="2400" dirty="0">
                <a:solidFill>
                  <a:schemeClr val="bg1"/>
                </a:solidFill>
                <a:latin typeface="+mj-lt"/>
              </a:rPr>
              <a:t>Let’s answer?</a:t>
            </a:r>
          </a:p>
          <a:p>
            <a:r>
              <a:rPr lang="en-US" sz="2400" dirty="0">
                <a:solidFill>
                  <a:schemeClr val="bg2"/>
                </a:solidFill>
                <a:latin typeface="+mj-lt"/>
              </a:rPr>
              <a:t> Can we predict future loan amounts based on historical data? </a:t>
            </a:r>
          </a:p>
          <a:p>
            <a:r>
              <a:rPr lang="en-US" sz="2400" b="0" i="0" dirty="0">
                <a:solidFill>
                  <a:srgbClr val="0D0D0D"/>
                </a:solidFill>
                <a:effectLst/>
                <a:latin typeface="Söhne"/>
              </a:rPr>
              <a:t>yes, we can predict future loan amounts to a certain extent using historical data use time series .</a:t>
            </a:r>
            <a:r>
              <a:rPr lang="en-US" sz="2400" dirty="0">
                <a:solidFill>
                  <a:schemeClr val="bg2"/>
                </a:solidFill>
                <a:latin typeface="+mj-lt"/>
              </a:rPr>
              <a:t> </a:t>
            </a:r>
          </a:p>
          <a:p>
            <a:pPr marL="342900" indent="-342900">
              <a:buFont typeface="Wingdings" panose="05000000000000000000" pitchFamily="2" charset="2"/>
              <a:buChar char="Ø"/>
            </a:pPr>
            <a:r>
              <a:rPr lang="en-US" sz="2400" dirty="0">
                <a:solidFill>
                  <a:schemeClr val="bg2"/>
                </a:solidFill>
                <a:latin typeface="+mj-lt"/>
              </a:rPr>
              <a:t>We take from data 2 Columns (</a:t>
            </a:r>
            <a:r>
              <a:rPr lang="en-US" sz="2400" dirty="0" err="1">
                <a:solidFill>
                  <a:schemeClr val="bg2"/>
                </a:solidFill>
                <a:latin typeface="+mj-lt"/>
              </a:rPr>
              <a:t>funded_amount</a:t>
            </a:r>
            <a:r>
              <a:rPr lang="en-US" sz="2400" dirty="0">
                <a:solidFill>
                  <a:schemeClr val="bg2"/>
                </a:solidFill>
                <a:latin typeface="+mj-lt"/>
              </a:rPr>
              <a:t> ,data)</a:t>
            </a:r>
          </a:p>
          <a:p>
            <a:r>
              <a:rPr lang="en-US" sz="2400" dirty="0">
                <a:solidFill>
                  <a:schemeClr val="bg2"/>
                </a:solidFill>
                <a:latin typeface="+mj-lt"/>
              </a:rPr>
              <a:t>      </a:t>
            </a:r>
            <a:r>
              <a:rPr lang="en-US" sz="2400" dirty="0"/>
              <a:t>set index date and sort it     </a:t>
            </a:r>
          </a:p>
        </p:txBody>
      </p:sp>
      <p:sp>
        <p:nvSpPr>
          <p:cNvPr id="3" name="object 7" descr="Beige rectangle">
            <a:extLst>
              <a:ext uri="{FF2B5EF4-FFF2-40B4-BE49-F238E27FC236}">
                <a16:creationId xmlns:a16="http://schemas.microsoft.com/office/drawing/2014/main" id="{F5A9490D-68C0-3FCD-ED63-65FCE4158F23}"/>
              </a:ext>
            </a:extLst>
          </p:cNvPr>
          <p:cNvSpPr/>
          <p:nvPr/>
        </p:nvSpPr>
        <p:spPr bwMode="white">
          <a:xfrm flipV="1">
            <a:off x="856084" y="1074658"/>
            <a:ext cx="9566210" cy="110329"/>
          </a:xfrm>
          <a:custGeom>
            <a:avLst/>
            <a:gdLst/>
            <a:ahLst/>
            <a:cxnLst/>
            <a:rect l="l" t="t" r="r" b="b"/>
            <a:pathLst>
              <a:path w="3935729">
                <a:moveTo>
                  <a:pt x="0" y="0"/>
                </a:moveTo>
                <a:lnTo>
                  <a:pt x="3935349" y="0"/>
                </a:lnTo>
              </a:path>
            </a:pathLst>
          </a:custGeom>
          <a:ln w="54863">
            <a:solidFill>
              <a:schemeClr val="bg1"/>
            </a:solidFill>
          </a:ln>
        </p:spPr>
        <p:txBody>
          <a:bodyPr wrap="square" lIns="0" tIns="0" rIns="0" bIns="0" rtlCol="0"/>
          <a:lstStyle/>
          <a:p>
            <a:endParaRPr lang="en-US" dirty="0">
              <a:highlight>
                <a:srgbClr val="000000"/>
              </a:highlight>
            </a:endParaRPr>
          </a:p>
        </p:txBody>
      </p:sp>
      <p:pic>
        <p:nvPicPr>
          <p:cNvPr id="6" name="Picture 5">
            <a:extLst>
              <a:ext uri="{FF2B5EF4-FFF2-40B4-BE49-F238E27FC236}">
                <a16:creationId xmlns:a16="http://schemas.microsoft.com/office/drawing/2014/main" id="{D8C2A5B0-C066-EE59-4AA7-9922ED51E724}"/>
              </a:ext>
            </a:extLst>
          </p:cNvPr>
          <p:cNvPicPr>
            <a:picLocks noChangeAspect="1"/>
          </p:cNvPicPr>
          <p:nvPr/>
        </p:nvPicPr>
        <p:blipFill>
          <a:blip r:embed="rId2">
            <a:duotone>
              <a:schemeClr val="accent3">
                <a:shade val="45000"/>
                <a:satMod val="135000"/>
              </a:schemeClr>
              <a:prstClr val="white"/>
            </a:duotone>
          </a:blip>
          <a:stretch>
            <a:fillRect/>
          </a:stretch>
        </p:blipFill>
        <p:spPr>
          <a:xfrm>
            <a:off x="1059458" y="3810980"/>
            <a:ext cx="4648603" cy="1364098"/>
          </a:xfrm>
          <a:prstGeom prst="rect">
            <a:avLst/>
          </a:prstGeom>
        </p:spPr>
      </p:pic>
      <p:pic>
        <p:nvPicPr>
          <p:cNvPr id="8" name="Picture 7">
            <a:extLst>
              <a:ext uri="{FF2B5EF4-FFF2-40B4-BE49-F238E27FC236}">
                <a16:creationId xmlns:a16="http://schemas.microsoft.com/office/drawing/2014/main" id="{0F1B4052-C3C9-366F-B9FF-91CB7DFEC3A8}"/>
              </a:ext>
            </a:extLst>
          </p:cNvPr>
          <p:cNvPicPr>
            <a:picLocks noChangeAspect="1"/>
          </p:cNvPicPr>
          <p:nvPr/>
        </p:nvPicPr>
        <p:blipFill>
          <a:blip r:embed="rId3">
            <a:duotone>
              <a:schemeClr val="accent3">
                <a:shade val="45000"/>
                <a:satMod val="135000"/>
              </a:schemeClr>
              <a:prstClr val="white"/>
            </a:duotone>
          </a:blip>
          <a:stretch>
            <a:fillRect/>
          </a:stretch>
        </p:blipFill>
        <p:spPr>
          <a:xfrm>
            <a:off x="1059458" y="5284913"/>
            <a:ext cx="4648603" cy="571459"/>
          </a:xfrm>
          <a:prstGeom prst="rect">
            <a:avLst/>
          </a:prstGeom>
        </p:spPr>
      </p:pic>
      <p:sp>
        <p:nvSpPr>
          <p:cNvPr id="9" name="TextBox 8">
            <a:extLst>
              <a:ext uri="{FF2B5EF4-FFF2-40B4-BE49-F238E27FC236}">
                <a16:creationId xmlns:a16="http://schemas.microsoft.com/office/drawing/2014/main" id="{34889ED4-11DE-9B64-8DB2-995235C20A86}"/>
              </a:ext>
            </a:extLst>
          </p:cNvPr>
          <p:cNvSpPr txBox="1"/>
          <p:nvPr/>
        </p:nvSpPr>
        <p:spPr>
          <a:xfrm>
            <a:off x="7168356" y="3192998"/>
            <a:ext cx="4484801" cy="646331"/>
          </a:xfrm>
          <a:prstGeom prst="rect">
            <a:avLst/>
          </a:prstGeom>
          <a:noFill/>
        </p:spPr>
        <p:txBody>
          <a:bodyPr wrap="square" rtlCol="0">
            <a:spAutoFit/>
          </a:bodyPr>
          <a:lstStyle/>
          <a:p>
            <a:r>
              <a:rPr lang="en-US" dirty="0"/>
              <a:t>Group by data  to remove duplicated </a:t>
            </a:r>
          </a:p>
          <a:p>
            <a:endParaRPr lang="en-US" dirty="0"/>
          </a:p>
        </p:txBody>
      </p:sp>
      <p:pic>
        <p:nvPicPr>
          <p:cNvPr id="11" name="Picture 10">
            <a:extLst>
              <a:ext uri="{FF2B5EF4-FFF2-40B4-BE49-F238E27FC236}">
                <a16:creationId xmlns:a16="http://schemas.microsoft.com/office/drawing/2014/main" id="{5191220F-4B03-3B65-177A-3A7151AC1872}"/>
              </a:ext>
            </a:extLst>
          </p:cNvPr>
          <p:cNvPicPr>
            <a:picLocks noChangeAspect="1"/>
          </p:cNvPicPr>
          <p:nvPr/>
        </p:nvPicPr>
        <p:blipFill>
          <a:blip r:embed="rId4">
            <a:duotone>
              <a:schemeClr val="accent3">
                <a:shade val="45000"/>
                <a:satMod val="135000"/>
              </a:schemeClr>
              <a:prstClr val="white"/>
            </a:duotone>
          </a:blip>
          <a:stretch>
            <a:fillRect/>
          </a:stretch>
        </p:blipFill>
        <p:spPr>
          <a:xfrm>
            <a:off x="7177687" y="3637796"/>
            <a:ext cx="4144047" cy="518205"/>
          </a:xfrm>
          <a:prstGeom prst="rect">
            <a:avLst/>
          </a:prstGeom>
        </p:spPr>
      </p:pic>
      <p:pic>
        <p:nvPicPr>
          <p:cNvPr id="13" name="Picture 12">
            <a:extLst>
              <a:ext uri="{FF2B5EF4-FFF2-40B4-BE49-F238E27FC236}">
                <a16:creationId xmlns:a16="http://schemas.microsoft.com/office/drawing/2014/main" id="{AC24B93B-3EC0-2E27-53FE-B1C393D55943}"/>
              </a:ext>
            </a:extLst>
          </p:cNvPr>
          <p:cNvPicPr>
            <a:picLocks noChangeAspect="1"/>
          </p:cNvPicPr>
          <p:nvPr/>
        </p:nvPicPr>
        <p:blipFill>
          <a:blip r:embed="rId5">
            <a:duotone>
              <a:schemeClr val="accent1">
                <a:shade val="45000"/>
                <a:satMod val="135000"/>
              </a:schemeClr>
              <a:prstClr val="white"/>
            </a:duotone>
          </a:blip>
          <a:stretch>
            <a:fillRect/>
          </a:stretch>
        </p:blipFill>
        <p:spPr>
          <a:xfrm>
            <a:off x="9105446" y="4335560"/>
            <a:ext cx="2027096" cy="2229070"/>
          </a:xfrm>
          <a:prstGeom prst="rect">
            <a:avLst/>
          </a:prstGeom>
        </p:spPr>
      </p:pic>
      <p:sp>
        <p:nvSpPr>
          <p:cNvPr id="14" name="TextBox 13">
            <a:extLst>
              <a:ext uri="{FF2B5EF4-FFF2-40B4-BE49-F238E27FC236}">
                <a16:creationId xmlns:a16="http://schemas.microsoft.com/office/drawing/2014/main" id="{3F062890-F052-C5D7-CA04-5E1D4D12D999}"/>
              </a:ext>
            </a:extLst>
          </p:cNvPr>
          <p:cNvSpPr txBox="1"/>
          <p:nvPr/>
        </p:nvSpPr>
        <p:spPr>
          <a:xfrm>
            <a:off x="6679649" y="4284127"/>
            <a:ext cx="1952329"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solidFill>
                  <a:srgbClr val="002060"/>
                </a:solidFill>
                <a:highlight>
                  <a:srgbClr val="69A905"/>
                </a:highlight>
              </a:rPr>
              <a:t>Sample of data</a:t>
            </a:r>
          </a:p>
        </p:txBody>
      </p:sp>
    </p:spTree>
    <p:extLst>
      <p:ext uri="{BB962C8B-B14F-4D97-AF65-F5344CB8AC3E}">
        <p14:creationId xmlns:p14="http://schemas.microsoft.com/office/powerpoint/2010/main" val="3612548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7057BC-6D34-0C10-CD90-EDA6039FC284}"/>
              </a:ext>
            </a:extLst>
          </p:cNvPr>
          <p:cNvSpPr>
            <a:spLocks noGrp="1"/>
          </p:cNvSpPr>
          <p:nvPr>
            <p:ph type="sldNum" sz="quarter" idx="10"/>
          </p:nvPr>
        </p:nvSpPr>
        <p:spPr/>
        <p:txBody>
          <a:bodyPr/>
          <a:lstStyle/>
          <a:p>
            <a:fld id="{D495E168-DA5E-4888-8D8A-92B118324C14}" type="slidenum">
              <a:rPr lang="en-US" noProof="0" smtClean="0"/>
              <a:pPr/>
              <a:t>36</a:t>
            </a:fld>
            <a:endParaRPr lang="en-US" noProof="0" dirty="0"/>
          </a:p>
        </p:txBody>
      </p:sp>
      <p:sp>
        <p:nvSpPr>
          <p:cNvPr id="5" name="TextBox 4">
            <a:extLst>
              <a:ext uri="{FF2B5EF4-FFF2-40B4-BE49-F238E27FC236}">
                <a16:creationId xmlns:a16="http://schemas.microsoft.com/office/drawing/2014/main" id="{D7805571-5039-2381-9C29-D5B99E63E36B}"/>
              </a:ext>
            </a:extLst>
          </p:cNvPr>
          <p:cNvSpPr txBox="1"/>
          <p:nvPr/>
        </p:nvSpPr>
        <p:spPr>
          <a:xfrm>
            <a:off x="634482" y="374391"/>
            <a:ext cx="8511850" cy="769441"/>
          </a:xfrm>
          <a:prstGeom prst="rect">
            <a:avLst/>
          </a:prstGeom>
          <a:noFill/>
        </p:spPr>
        <p:txBody>
          <a:bodyPr wrap="square">
            <a:spAutoFit/>
          </a:bodyPr>
          <a:lstStyle/>
          <a:p>
            <a:r>
              <a:rPr lang="en-US" sz="4400" b="0" dirty="0">
                <a:solidFill>
                  <a:schemeClr val="bg2"/>
                </a:solidFill>
                <a:effectLst/>
                <a:latin typeface="+mj-lt"/>
              </a:rPr>
              <a:t>Visualization</a:t>
            </a:r>
          </a:p>
        </p:txBody>
      </p:sp>
      <p:pic>
        <p:nvPicPr>
          <p:cNvPr id="7" name="Picture 6">
            <a:extLst>
              <a:ext uri="{FF2B5EF4-FFF2-40B4-BE49-F238E27FC236}">
                <a16:creationId xmlns:a16="http://schemas.microsoft.com/office/drawing/2014/main" id="{B793BBF2-C439-6629-5DEF-78432FBCC0F4}"/>
              </a:ext>
            </a:extLst>
          </p:cNvPr>
          <p:cNvPicPr>
            <a:picLocks noChangeAspect="1"/>
          </p:cNvPicPr>
          <p:nvPr/>
        </p:nvPicPr>
        <p:blipFill>
          <a:blip r:embed="rId2"/>
          <a:stretch>
            <a:fillRect/>
          </a:stretch>
        </p:blipFill>
        <p:spPr>
          <a:xfrm>
            <a:off x="1007706" y="1303844"/>
            <a:ext cx="10319657" cy="4462475"/>
          </a:xfrm>
          <a:prstGeom prst="rect">
            <a:avLst/>
          </a:prstGeom>
        </p:spPr>
      </p:pic>
    </p:spTree>
    <p:extLst>
      <p:ext uri="{BB962C8B-B14F-4D97-AF65-F5344CB8AC3E}">
        <p14:creationId xmlns:p14="http://schemas.microsoft.com/office/powerpoint/2010/main" val="19812724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2B3947-A0F8-C235-AF2A-39C8F003BE95}"/>
              </a:ext>
            </a:extLst>
          </p:cNvPr>
          <p:cNvSpPr>
            <a:spLocks noGrp="1"/>
          </p:cNvSpPr>
          <p:nvPr>
            <p:ph type="sldNum" sz="quarter" idx="10"/>
          </p:nvPr>
        </p:nvSpPr>
        <p:spPr/>
        <p:txBody>
          <a:bodyPr/>
          <a:lstStyle/>
          <a:p>
            <a:fld id="{D495E168-DA5E-4888-8D8A-92B118324C14}" type="slidenum">
              <a:rPr lang="en-US" noProof="0" smtClean="0"/>
              <a:pPr/>
              <a:t>37</a:t>
            </a:fld>
            <a:endParaRPr lang="en-US" noProof="0" dirty="0"/>
          </a:p>
        </p:txBody>
      </p:sp>
      <p:sp>
        <p:nvSpPr>
          <p:cNvPr id="3" name="Footer Placeholder 2">
            <a:extLst>
              <a:ext uri="{FF2B5EF4-FFF2-40B4-BE49-F238E27FC236}">
                <a16:creationId xmlns:a16="http://schemas.microsoft.com/office/drawing/2014/main" id="{F4F119BD-184E-4526-704F-4C66AFC00051}"/>
              </a:ext>
            </a:extLst>
          </p:cNvPr>
          <p:cNvSpPr>
            <a:spLocks noGrp="1"/>
          </p:cNvSpPr>
          <p:nvPr>
            <p:ph type="ftr" sz="quarter" idx="12"/>
          </p:nvPr>
        </p:nvSpPr>
        <p:spPr>
          <a:xfrm>
            <a:off x="5821279" y="1853108"/>
            <a:ext cx="4097003" cy="365125"/>
          </a:xfrm>
        </p:spPr>
        <p:txBody>
          <a:bodyPr/>
          <a:lstStyle/>
          <a:p>
            <a:r>
              <a:rPr lang="en-US" dirty="0"/>
              <a:t>To visualization </a:t>
            </a:r>
            <a:endParaRPr lang="en-US" noProof="0" dirty="0"/>
          </a:p>
        </p:txBody>
      </p:sp>
      <p:sp>
        <p:nvSpPr>
          <p:cNvPr id="4" name="Title 3">
            <a:extLst>
              <a:ext uri="{FF2B5EF4-FFF2-40B4-BE49-F238E27FC236}">
                <a16:creationId xmlns:a16="http://schemas.microsoft.com/office/drawing/2014/main" id="{92A4EE53-CD2E-2B07-F26D-730A7195DD13}"/>
              </a:ext>
            </a:extLst>
          </p:cNvPr>
          <p:cNvSpPr>
            <a:spLocks noGrp="1"/>
          </p:cNvSpPr>
          <p:nvPr>
            <p:ph type="title"/>
          </p:nvPr>
        </p:nvSpPr>
        <p:spPr/>
        <p:txBody>
          <a:bodyPr/>
          <a:lstStyle/>
          <a:p>
            <a:r>
              <a:rPr lang="en-US" dirty="0"/>
              <a:t>Check Standardization</a:t>
            </a:r>
          </a:p>
        </p:txBody>
      </p:sp>
      <p:pic>
        <p:nvPicPr>
          <p:cNvPr id="6" name="Picture 5">
            <a:extLst>
              <a:ext uri="{FF2B5EF4-FFF2-40B4-BE49-F238E27FC236}">
                <a16:creationId xmlns:a16="http://schemas.microsoft.com/office/drawing/2014/main" id="{50AA21B8-3854-E7CE-E3BE-64B386933F0C}"/>
              </a:ext>
            </a:extLst>
          </p:cNvPr>
          <p:cNvPicPr>
            <a:picLocks noChangeAspect="1"/>
          </p:cNvPicPr>
          <p:nvPr/>
        </p:nvPicPr>
        <p:blipFill>
          <a:blip r:embed="rId2"/>
          <a:stretch>
            <a:fillRect/>
          </a:stretch>
        </p:blipFill>
        <p:spPr>
          <a:xfrm>
            <a:off x="7384719" y="1798486"/>
            <a:ext cx="4519053" cy="2343284"/>
          </a:xfrm>
          <a:prstGeom prst="rect">
            <a:avLst/>
          </a:prstGeom>
        </p:spPr>
      </p:pic>
      <p:sp>
        <p:nvSpPr>
          <p:cNvPr id="7" name="TextBox 6">
            <a:extLst>
              <a:ext uri="{FF2B5EF4-FFF2-40B4-BE49-F238E27FC236}">
                <a16:creationId xmlns:a16="http://schemas.microsoft.com/office/drawing/2014/main" id="{573A26C3-4776-F846-B6F9-11C44AF351EA}"/>
              </a:ext>
            </a:extLst>
          </p:cNvPr>
          <p:cNvSpPr txBox="1"/>
          <p:nvPr/>
        </p:nvSpPr>
        <p:spPr>
          <a:xfrm>
            <a:off x="439189" y="1995451"/>
            <a:ext cx="4798750" cy="830997"/>
          </a:xfrm>
          <a:prstGeom prst="rect">
            <a:avLst/>
          </a:prstGeom>
          <a:noFill/>
        </p:spPr>
        <p:txBody>
          <a:bodyPr wrap="none" rtlCol="0">
            <a:spAutoFit/>
          </a:bodyPr>
          <a:lstStyle/>
          <a:p>
            <a:r>
              <a:rPr lang="en-US" dirty="0"/>
              <a:t>We do 2 function to check Stationarity of mean,</a:t>
            </a:r>
          </a:p>
          <a:p>
            <a:r>
              <a:rPr lang="en-US" dirty="0"/>
              <a:t>standard division</a:t>
            </a:r>
          </a:p>
          <a:p>
            <a:r>
              <a:rPr lang="en-US" sz="1200" dirty="0">
                <a:solidFill>
                  <a:schemeClr val="bg2"/>
                </a:solidFill>
              </a:rPr>
              <a:t>   Data already stationarity ,no need to differencing</a:t>
            </a:r>
          </a:p>
        </p:txBody>
      </p:sp>
      <p:pic>
        <p:nvPicPr>
          <p:cNvPr id="10" name="Picture 9">
            <a:extLst>
              <a:ext uri="{FF2B5EF4-FFF2-40B4-BE49-F238E27FC236}">
                <a16:creationId xmlns:a16="http://schemas.microsoft.com/office/drawing/2014/main" id="{9EBEB1C9-341B-9494-27F4-3ABB198A2DA4}"/>
              </a:ext>
            </a:extLst>
          </p:cNvPr>
          <p:cNvPicPr>
            <a:picLocks noChangeAspect="1"/>
          </p:cNvPicPr>
          <p:nvPr/>
        </p:nvPicPr>
        <p:blipFill>
          <a:blip r:embed="rId3"/>
          <a:stretch>
            <a:fillRect/>
          </a:stretch>
        </p:blipFill>
        <p:spPr>
          <a:xfrm>
            <a:off x="7389349" y="4249568"/>
            <a:ext cx="4519052" cy="2027096"/>
          </a:xfrm>
          <a:prstGeom prst="rect">
            <a:avLst/>
          </a:prstGeom>
        </p:spPr>
      </p:pic>
      <p:sp>
        <p:nvSpPr>
          <p:cNvPr id="13" name="Footer Placeholder 2">
            <a:extLst>
              <a:ext uri="{FF2B5EF4-FFF2-40B4-BE49-F238E27FC236}">
                <a16:creationId xmlns:a16="http://schemas.microsoft.com/office/drawing/2014/main" id="{F91E1B2A-6251-4B2D-6D4D-329F6F11E769}"/>
              </a:ext>
            </a:extLst>
          </p:cNvPr>
          <p:cNvSpPr txBox="1">
            <a:spLocks/>
          </p:cNvSpPr>
          <p:nvPr/>
        </p:nvSpPr>
        <p:spPr>
          <a:xfrm>
            <a:off x="5547242" y="4249568"/>
            <a:ext cx="4097003" cy="365125"/>
          </a:xfrm>
          <a:prstGeom prst="rect">
            <a:avLst/>
          </a:prstGeom>
        </p:spPr>
        <p:txBody>
          <a:bodyPr vert="horz" lIns="91440" tIns="45720" rIns="91440" bIns="45720" rtlCol="0" anchor="ctr"/>
          <a:lstStyle>
            <a:defPPr>
              <a:defRPr lang="ru-RU"/>
            </a:defPPr>
            <a:lvl1pPr marL="0" algn="l" defTabSz="914400" rtl="0" eaLnBrk="1" latinLnBrk="0" hangingPunct="1">
              <a:defRPr sz="16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To calculate P-value </a:t>
            </a:r>
          </a:p>
        </p:txBody>
      </p:sp>
      <p:pic>
        <p:nvPicPr>
          <p:cNvPr id="15" name="Picture 14">
            <a:extLst>
              <a:ext uri="{FF2B5EF4-FFF2-40B4-BE49-F238E27FC236}">
                <a16:creationId xmlns:a16="http://schemas.microsoft.com/office/drawing/2014/main" id="{98E9A9E6-FE85-7FAA-C50B-A5034B743E11}"/>
              </a:ext>
            </a:extLst>
          </p:cNvPr>
          <p:cNvPicPr>
            <a:picLocks noChangeAspect="1"/>
          </p:cNvPicPr>
          <p:nvPr/>
        </p:nvPicPr>
        <p:blipFill>
          <a:blip r:embed="rId4"/>
          <a:stretch>
            <a:fillRect/>
          </a:stretch>
        </p:blipFill>
        <p:spPr>
          <a:xfrm>
            <a:off x="550506" y="2817845"/>
            <a:ext cx="4996736" cy="3564294"/>
          </a:xfrm>
          <a:prstGeom prst="rect">
            <a:avLst/>
          </a:prstGeom>
        </p:spPr>
      </p:pic>
    </p:spTree>
    <p:extLst>
      <p:ext uri="{BB962C8B-B14F-4D97-AF65-F5344CB8AC3E}">
        <p14:creationId xmlns:p14="http://schemas.microsoft.com/office/powerpoint/2010/main" val="23472688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7057BC-6D34-0C10-CD90-EDA6039FC284}"/>
              </a:ext>
            </a:extLst>
          </p:cNvPr>
          <p:cNvSpPr>
            <a:spLocks noGrp="1"/>
          </p:cNvSpPr>
          <p:nvPr>
            <p:ph type="sldNum" sz="quarter" idx="10"/>
          </p:nvPr>
        </p:nvSpPr>
        <p:spPr/>
        <p:txBody>
          <a:bodyPr/>
          <a:lstStyle/>
          <a:p>
            <a:fld id="{D495E168-DA5E-4888-8D8A-92B118324C14}" type="slidenum">
              <a:rPr lang="en-US" noProof="0" smtClean="0"/>
              <a:pPr/>
              <a:t>38</a:t>
            </a:fld>
            <a:endParaRPr lang="en-US" noProof="0" dirty="0"/>
          </a:p>
        </p:txBody>
      </p:sp>
      <p:sp>
        <p:nvSpPr>
          <p:cNvPr id="5" name="TextBox 4">
            <a:extLst>
              <a:ext uri="{FF2B5EF4-FFF2-40B4-BE49-F238E27FC236}">
                <a16:creationId xmlns:a16="http://schemas.microsoft.com/office/drawing/2014/main" id="{D7805571-5039-2381-9C29-D5B99E63E36B}"/>
              </a:ext>
            </a:extLst>
          </p:cNvPr>
          <p:cNvSpPr txBox="1"/>
          <p:nvPr/>
        </p:nvSpPr>
        <p:spPr>
          <a:xfrm>
            <a:off x="634482" y="374391"/>
            <a:ext cx="8511850" cy="769441"/>
          </a:xfrm>
          <a:prstGeom prst="rect">
            <a:avLst/>
          </a:prstGeom>
          <a:noFill/>
        </p:spPr>
        <p:txBody>
          <a:bodyPr wrap="square">
            <a:spAutoFit/>
          </a:bodyPr>
          <a:lstStyle/>
          <a:p>
            <a:r>
              <a:rPr lang="en-US" sz="4400" dirty="0">
                <a:solidFill>
                  <a:schemeClr val="bg2"/>
                </a:solidFill>
                <a:latin typeface="+mj-lt"/>
              </a:rPr>
              <a:t>Apply Arima Model</a:t>
            </a:r>
            <a:endParaRPr lang="en-US" sz="4400" b="0" dirty="0">
              <a:solidFill>
                <a:schemeClr val="bg2"/>
              </a:solidFill>
              <a:effectLst/>
              <a:latin typeface="+mj-lt"/>
            </a:endParaRPr>
          </a:p>
        </p:txBody>
      </p:sp>
      <p:sp>
        <p:nvSpPr>
          <p:cNvPr id="3" name="TextBox 2">
            <a:extLst>
              <a:ext uri="{FF2B5EF4-FFF2-40B4-BE49-F238E27FC236}">
                <a16:creationId xmlns:a16="http://schemas.microsoft.com/office/drawing/2014/main" id="{6A6A7B23-6C31-A9D0-DB21-886AF6A2DCAD}"/>
              </a:ext>
            </a:extLst>
          </p:cNvPr>
          <p:cNvSpPr txBox="1"/>
          <p:nvPr/>
        </p:nvSpPr>
        <p:spPr>
          <a:xfrm>
            <a:off x="765109" y="1212980"/>
            <a:ext cx="4715522" cy="923330"/>
          </a:xfrm>
          <a:prstGeom prst="rect">
            <a:avLst/>
          </a:prstGeom>
          <a:noFill/>
        </p:spPr>
        <p:txBody>
          <a:bodyPr wrap="none" rtlCol="0">
            <a:spAutoFit/>
          </a:bodyPr>
          <a:lstStyle/>
          <a:p>
            <a:r>
              <a:rPr lang="en-US" dirty="0">
                <a:solidFill>
                  <a:schemeClr val="bg1"/>
                </a:solidFill>
              </a:rPr>
              <a:t>Do 2 graph(ACF,PACF) to check q ,p parameter</a:t>
            </a:r>
          </a:p>
          <a:p>
            <a:r>
              <a:rPr lang="en-US" dirty="0">
                <a:solidFill>
                  <a:schemeClr val="bg1"/>
                </a:solidFill>
              </a:rPr>
              <a:t>Not accrued , we calculate p ,q based on BIC,</a:t>
            </a:r>
          </a:p>
          <a:p>
            <a:r>
              <a:rPr lang="en-US" dirty="0">
                <a:solidFill>
                  <a:schemeClr val="bg1"/>
                </a:solidFill>
              </a:rPr>
              <a:t>AIC to ensure  </a:t>
            </a:r>
            <a:r>
              <a:rPr lang="en-US" dirty="0">
                <a:solidFill>
                  <a:schemeClr val="bg2"/>
                </a:solidFill>
              </a:rPr>
              <a:t>Best order(3,0,3)</a:t>
            </a:r>
          </a:p>
        </p:txBody>
      </p:sp>
      <p:pic>
        <p:nvPicPr>
          <p:cNvPr id="6" name="Picture 5">
            <a:extLst>
              <a:ext uri="{FF2B5EF4-FFF2-40B4-BE49-F238E27FC236}">
                <a16:creationId xmlns:a16="http://schemas.microsoft.com/office/drawing/2014/main" id="{B0165569-1153-E2A8-9D71-C4F8DBFF8696}"/>
              </a:ext>
            </a:extLst>
          </p:cNvPr>
          <p:cNvPicPr>
            <a:picLocks noChangeAspect="1"/>
          </p:cNvPicPr>
          <p:nvPr/>
        </p:nvPicPr>
        <p:blipFill>
          <a:blip r:embed="rId2"/>
          <a:stretch>
            <a:fillRect/>
          </a:stretch>
        </p:blipFill>
        <p:spPr>
          <a:xfrm>
            <a:off x="6147318" y="578207"/>
            <a:ext cx="5410200" cy="2571211"/>
          </a:xfrm>
          <a:prstGeom prst="rect">
            <a:avLst/>
          </a:prstGeom>
        </p:spPr>
      </p:pic>
      <p:pic>
        <p:nvPicPr>
          <p:cNvPr id="9" name="Picture 8">
            <a:extLst>
              <a:ext uri="{FF2B5EF4-FFF2-40B4-BE49-F238E27FC236}">
                <a16:creationId xmlns:a16="http://schemas.microsoft.com/office/drawing/2014/main" id="{1DADAE96-C4A1-47D2-ECD5-78FCC2A918D7}"/>
              </a:ext>
            </a:extLst>
          </p:cNvPr>
          <p:cNvPicPr>
            <a:picLocks noChangeAspect="1"/>
          </p:cNvPicPr>
          <p:nvPr/>
        </p:nvPicPr>
        <p:blipFill>
          <a:blip r:embed="rId3"/>
          <a:stretch>
            <a:fillRect/>
          </a:stretch>
        </p:blipFill>
        <p:spPr>
          <a:xfrm>
            <a:off x="6370720" y="3604207"/>
            <a:ext cx="5186797" cy="2565103"/>
          </a:xfrm>
          <a:prstGeom prst="rect">
            <a:avLst/>
          </a:prstGeom>
        </p:spPr>
      </p:pic>
      <p:pic>
        <p:nvPicPr>
          <p:cNvPr id="11" name="Picture 10">
            <a:extLst>
              <a:ext uri="{FF2B5EF4-FFF2-40B4-BE49-F238E27FC236}">
                <a16:creationId xmlns:a16="http://schemas.microsoft.com/office/drawing/2014/main" id="{5BE10256-7DD5-ACC4-5FAF-FCCDA71623CE}"/>
              </a:ext>
            </a:extLst>
          </p:cNvPr>
          <p:cNvPicPr>
            <a:picLocks noChangeAspect="1"/>
          </p:cNvPicPr>
          <p:nvPr/>
        </p:nvPicPr>
        <p:blipFill>
          <a:blip r:embed="rId4"/>
          <a:stretch>
            <a:fillRect/>
          </a:stretch>
        </p:blipFill>
        <p:spPr>
          <a:xfrm>
            <a:off x="634482" y="2205458"/>
            <a:ext cx="5186797" cy="4245429"/>
          </a:xfrm>
          <a:prstGeom prst="rect">
            <a:avLst/>
          </a:prstGeom>
        </p:spPr>
      </p:pic>
    </p:spTree>
    <p:extLst>
      <p:ext uri="{BB962C8B-B14F-4D97-AF65-F5344CB8AC3E}">
        <p14:creationId xmlns:p14="http://schemas.microsoft.com/office/powerpoint/2010/main" val="2528037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7057BC-6D34-0C10-CD90-EDA6039FC284}"/>
              </a:ext>
            </a:extLst>
          </p:cNvPr>
          <p:cNvSpPr>
            <a:spLocks noGrp="1"/>
          </p:cNvSpPr>
          <p:nvPr>
            <p:ph type="sldNum" sz="quarter" idx="10"/>
          </p:nvPr>
        </p:nvSpPr>
        <p:spPr/>
        <p:txBody>
          <a:bodyPr/>
          <a:lstStyle/>
          <a:p>
            <a:fld id="{D495E168-DA5E-4888-8D8A-92B118324C14}" type="slidenum">
              <a:rPr lang="en-US" noProof="0" smtClean="0"/>
              <a:pPr/>
              <a:t>39</a:t>
            </a:fld>
            <a:endParaRPr lang="en-US" noProof="0" dirty="0"/>
          </a:p>
        </p:txBody>
      </p:sp>
      <p:sp>
        <p:nvSpPr>
          <p:cNvPr id="5" name="TextBox 4">
            <a:extLst>
              <a:ext uri="{FF2B5EF4-FFF2-40B4-BE49-F238E27FC236}">
                <a16:creationId xmlns:a16="http://schemas.microsoft.com/office/drawing/2014/main" id="{D7805571-5039-2381-9C29-D5B99E63E36B}"/>
              </a:ext>
            </a:extLst>
          </p:cNvPr>
          <p:cNvSpPr txBox="1"/>
          <p:nvPr/>
        </p:nvSpPr>
        <p:spPr>
          <a:xfrm>
            <a:off x="634482" y="374391"/>
            <a:ext cx="8511850" cy="769441"/>
          </a:xfrm>
          <a:prstGeom prst="rect">
            <a:avLst/>
          </a:prstGeom>
          <a:noFill/>
        </p:spPr>
        <p:txBody>
          <a:bodyPr wrap="square">
            <a:spAutoFit/>
          </a:bodyPr>
          <a:lstStyle/>
          <a:p>
            <a:r>
              <a:rPr lang="en-US" sz="4400" dirty="0">
                <a:solidFill>
                  <a:schemeClr val="bg2"/>
                </a:solidFill>
                <a:latin typeface="+mj-lt"/>
              </a:rPr>
              <a:t>Apply Arima Model</a:t>
            </a:r>
            <a:endParaRPr lang="en-US" sz="4400" b="0" dirty="0">
              <a:solidFill>
                <a:schemeClr val="bg2"/>
              </a:solidFill>
              <a:effectLst/>
              <a:latin typeface="+mj-lt"/>
            </a:endParaRPr>
          </a:p>
        </p:txBody>
      </p:sp>
      <p:pic>
        <p:nvPicPr>
          <p:cNvPr id="16" name="Picture 15">
            <a:extLst>
              <a:ext uri="{FF2B5EF4-FFF2-40B4-BE49-F238E27FC236}">
                <a16:creationId xmlns:a16="http://schemas.microsoft.com/office/drawing/2014/main" id="{5C7D9B4E-71FD-36A9-CB9A-D3638A98A79D}"/>
              </a:ext>
            </a:extLst>
          </p:cNvPr>
          <p:cNvPicPr>
            <a:picLocks noChangeAspect="1"/>
          </p:cNvPicPr>
          <p:nvPr/>
        </p:nvPicPr>
        <p:blipFill>
          <a:blip r:embed="rId2">
            <a:duotone>
              <a:schemeClr val="accent3">
                <a:shade val="45000"/>
                <a:satMod val="135000"/>
              </a:schemeClr>
              <a:prstClr val="white"/>
            </a:duotone>
          </a:blip>
          <a:stretch>
            <a:fillRect/>
          </a:stretch>
        </p:blipFill>
        <p:spPr>
          <a:xfrm>
            <a:off x="754294" y="1333528"/>
            <a:ext cx="5616427" cy="1531753"/>
          </a:xfrm>
          <a:prstGeom prst="rect">
            <a:avLst/>
          </a:prstGeom>
        </p:spPr>
      </p:pic>
      <p:pic>
        <p:nvPicPr>
          <p:cNvPr id="7" name="Picture 6">
            <a:extLst>
              <a:ext uri="{FF2B5EF4-FFF2-40B4-BE49-F238E27FC236}">
                <a16:creationId xmlns:a16="http://schemas.microsoft.com/office/drawing/2014/main" id="{6A90395E-66EB-35A0-7BC9-569F2A3A8853}"/>
              </a:ext>
            </a:extLst>
          </p:cNvPr>
          <p:cNvPicPr>
            <a:picLocks noChangeAspect="1"/>
          </p:cNvPicPr>
          <p:nvPr/>
        </p:nvPicPr>
        <p:blipFill>
          <a:blip r:embed="rId3">
            <a:duotone>
              <a:schemeClr val="accent3">
                <a:shade val="45000"/>
                <a:satMod val="135000"/>
              </a:schemeClr>
              <a:prstClr val="white"/>
            </a:duotone>
          </a:blip>
          <a:stretch>
            <a:fillRect/>
          </a:stretch>
        </p:blipFill>
        <p:spPr>
          <a:xfrm>
            <a:off x="6885992" y="273786"/>
            <a:ext cx="4971702" cy="2866631"/>
          </a:xfrm>
          <a:prstGeom prst="rect">
            <a:avLst/>
          </a:prstGeom>
        </p:spPr>
      </p:pic>
      <p:sp>
        <p:nvSpPr>
          <p:cNvPr id="10" name="Footer Placeholder 2">
            <a:extLst>
              <a:ext uri="{FF2B5EF4-FFF2-40B4-BE49-F238E27FC236}">
                <a16:creationId xmlns:a16="http://schemas.microsoft.com/office/drawing/2014/main" id="{5007B226-E428-5048-74F3-3EBC8C280D2E}"/>
              </a:ext>
            </a:extLst>
          </p:cNvPr>
          <p:cNvSpPr>
            <a:spLocks noGrp="1"/>
          </p:cNvSpPr>
          <p:nvPr>
            <p:ph type="ftr" sz="quarter" idx="12"/>
          </p:nvPr>
        </p:nvSpPr>
        <p:spPr>
          <a:xfrm>
            <a:off x="8330881" y="3140417"/>
            <a:ext cx="3526813" cy="365125"/>
          </a:xfrm>
        </p:spPr>
        <p:txBody>
          <a:bodyPr/>
          <a:lstStyle/>
          <a:p>
            <a:r>
              <a:rPr lang="en-US" dirty="0"/>
              <a:t>Function to Visualization </a:t>
            </a:r>
            <a:endParaRPr lang="en-US" noProof="0" dirty="0"/>
          </a:p>
        </p:txBody>
      </p:sp>
      <p:pic>
        <p:nvPicPr>
          <p:cNvPr id="13" name="Picture 12">
            <a:extLst>
              <a:ext uri="{FF2B5EF4-FFF2-40B4-BE49-F238E27FC236}">
                <a16:creationId xmlns:a16="http://schemas.microsoft.com/office/drawing/2014/main" id="{D0143187-3E9F-B2FC-6B7E-817FA246BC2F}"/>
              </a:ext>
            </a:extLst>
          </p:cNvPr>
          <p:cNvPicPr>
            <a:picLocks noChangeAspect="1"/>
          </p:cNvPicPr>
          <p:nvPr/>
        </p:nvPicPr>
        <p:blipFill>
          <a:blip r:embed="rId4"/>
          <a:stretch>
            <a:fillRect/>
          </a:stretch>
        </p:blipFill>
        <p:spPr>
          <a:xfrm>
            <a:off x="636991" y="3505543"/>
            <a:ext cx="11081268" cy="2501506"/>
          </a:xfrm>
          <a:prstGeom prst="rect">
            <a:avLst/>
          </a:prstGeom>
        </p:spPr>
      </p:pic>
    </p:spTree>
    <p:extLst>
      <p:ext uri="{BB962C8B-B14F-4D97-AF65-F5344CB8AC3E}">
        <p14:creationId xmlns:p14="http://schemas.microsoft.com/office/powerpoint/2010/main" val="3380591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p:txBody>
          <a:bodyPr/>
          <a:lstStyle/>
          <a:p>
            <a:r>
              <a:rPr lang="en-US" dirty="0"/>
              <a:t>INTRODUCTION</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4</a:t>
            </a:fld>
            <a:endParaRPr lang="en-US" dirty="0"/>
          </a:p>
        </p:txBody>
      </p:sp>
    </p:spTree>
    <p:extLst>
      <p:ext uri="{BB962C8B-B14F-4D97-AF65-F5344CB8AC3E}">
        <p14:creationId xmlns:p14="http://schemas.microsoft.com/office/powerpoint/2010/main" val="434389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D847D8-9279-7E75-1858-CC75AE48ACFA}"/>
              </a:ext>
            </a:extLst>
          </p:cNvPr>
          <p:cNvSpPr>
            <a:spLocks noGrp="1"/>
          </p:cNvSpPr>
          <p:nvPr>
            <p:ph type="sldNum" sz="quarter" idx="10"/>
          </p:nvPr>
        </p:nvSpPr>
        <p:spPr/>
        <p:txBody>
          <a:bodyPr/>
          <a:lstStyle/>
          <a:p>
            <a:fld id="{D495E168-DA5E-4888-8D8A-92B118324C14}" type="slidenum">
              <a:rPr lang="en-US" noProof="0" smtClean="0"/>
              <a:pPr/>
              <a:t>40</a:t>
            </a:fld>
            <a:endParaRPr lang="en-US" noProof="0" dirty="0"/>
          </a:p>
        </p:txBody>
      </p:sp>
      <p:sp>
        <p:nvSpPr>
          <p:cNvPr id="4" name="TextBox 3">
            <a:extLst>
              <a:ext uri="{FF2B5EF4-FFF2-40B4-BE49-F238E27FC236}">
                <a16:creationId xmlns:a16="http://schemas.microsoft.com/office/drawing/2014/main" id="{76649903-8230-A6CE-8F21-E9CC1EB1A3A3}"/>
              </a:ext>
            </a:extLst>
          </p:cNvPr>
          <p:cNvSpPr txBox="1"/>
          <p:nvPr/>
        </p:nvSpPr>
        <p:spPr>
          <a:xfrm>
            <a:off x="671805" y="374391"/>
            <a:ext cx="4757328" cy="369332"/>
          </a:xfrm>
          <a:prstGeom prst="rect">
            <a:avLst/>
          </a:prstGeom>
          <a:noFill/>
        </p:spPr>
        <p:txBody>
          <a:bodyPr wrap="none" rtlCol="0">
            <a:spAutoFit/>
          </a:bodyPr>
          <a:lstStyle/>
          <a:p>
            <a:r>
              <a:rPr lang="en-US" dirty="0"/>
              <a:t>We Split data over 4 years to clear visualization</a:t>
            </a:r>
          </a:p>
        </p:txBody>
      </p:sp>
      <p:pic>
        <p:nvPicPr>
          <p:cNvPr id="10" name="Picture 9">
            <a:extLst>
              <a:ext uri="{FF2B5EF4-FFF2-40B4-BE49-F238E27FC236}">
                <a16:creationId xmlns:a16="http://schemas.microsoft.com/office/drawing/2014/main" id="{1A8C5C18-BD96-44DB-D434-139BC9318A35}"/>
              </a:ext>
            </a:extLst>
          </p:cNvPr>
          <p:cNvPicPr>
            <a:picLocks noChangeAspect="1"/>
          </p:cNvPicPr>
          <p:nvPr/>
        </p:nvPicPr>
        <p:blipFill>
          <a:blip r:embed="rId2"/>
          <a:stretch>
            <a:fillRect/>
          </a:stretch>
        </p:blipFill>
        <p:spPr>
          <a:xfrm>
            <a:off x="476446" y="1045029"/>
            <a:ext cx="5450924" cy="5073455"/>
          </a:xfrm>
          <a:prstGeom prst="rect">
            <a:avLst/>
          </a:prstGeom>
        </p:spPr>
      </p:pic>
      <p:pic>
        <p:nvPicPr>
          <p:cNvPr id="12" name="Picture 11">
            <a:extLst>
              <a:ext uri="{FF2B5EF4-FFF2-40B4-BE49-F238E27FC236}">
                <a16:creationId xmlns:a16="http://schemas.microsoft.com/office/drawing/2014/main" id="{1FC62C7B-F998-2B20-E455-5572236798C6}"/>
              </a:ext>
            </a:extLst>
          </p:cNvPr>
          <p:cNvPicPr>
            <a:picLocks noChangeAspect="1"/>
          </p:cNvPicPr>
          <p:nvPr/>
        </p:nvPicPr>
        <p:blipFill>
          <a:blip r:embed="rId3"/>
          <a:stretch>
            <a:fillRect/>
          </a:stretch>
        </p:blipFill>
        <p:spPr>
          <a:xfrm>
            <a:off x="6179976" y="1045030"/>
            <a:ext cx="5725646" cy="5073454"/>
          </a:xfrm>
          <a:prstGeom prst="rect">
            <a:avLst/>
          </a:prstGeom>
        </p:spPr>
      </p:pic>
    </p:spTree>
    <p:extLst>
      <p:ext uri="{BB962C8B-B14F-4D97-AF65-F5344CB8AC3E}">
        <p14:creationId xmlns:p14="http://schemas.microsoft.com/office/powerpoint/2010/main" val="33390923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D847D8-9279-7E75-1858-CC75AE48ACFA}"/>
              </a:ext>
            </a:extLst>
          </p:cNvPr>
          <p:cNvSpPr>
            <a:spLocks noGrp="1"/>
          </p:cNvSpPr>
          <p:nvPr>
            <p:ph type="sldNum" sz="quarter" idx="10"/>
          </p:nvPr>
        </p:nvSpPr>
        <p:spPr/>
        <p:txBody>
          <a:bodyPr/>
          <a:lstStyle/>
          <a:p>
            <a:fld id="{D495E168-DA5E-4888-8D8A-92B118324C14}" type="slidenum">
              <a:rPr lang="en-US" noProof="0" smtClean="0"/>
              <a:pPr/>
              <a:t>41</a:t>
            </a:fld>
            <a:endParaRPr lang="en-US" noProof="0" dirty="0"/>
          </a:p>
        </p:txBody>
      </p:sp>
      <p:sp>
        <p:nvSpPr>
          <p:cNvPr id="4" name="TextBox 3">
            <a:extLst>
              <a:ext uri="{FF2B5EF4-FFF2-40B4-BE49-F238E27FC236}">
                <a16:creationId xmlns:a16="http://schemas.microsoft.com/office/drawing/2014/main" id="{76649903-8230-A6CE-8F21-E9CC1EB1A3A3}"/>
              </a:ext>
            </a:extLst>
          </p:cNvPr>
          <p:cNvSpPr txBox="1"/>
          <p:nvPr/>
        </p:nvSpPr>
        <p:spPr>
          <a:xfrm>
            <a:off x="671805" y="374391"/>
            <a:ext cx="4757328" cy="369332"/>
          </a:xfrm>
          <a:prstGeom prst="rect">
            <a:avLst/>
          </a:prstGeom>
          <a:noFill/>
        </p:spPr>
        <p:txBody>
          <a:bodyPr wrap="none" rtlCol="0">
            <a:spAutoFit/>
          </a:bodyPr>
          <a:lstStyle/>
          <a:p>
            <a:r>
              <a:rPr lang="en-US" dirty="0"/>
              <a:t>We Split data over 4 years to clear visualization</a:t>
            </a:r>
          </a:p>
        </p:txBody>
      </p:sp>
      <p:pic>
        <p:nvPicPr>
          <p:cNvPr id="3" name="Picture 2">
            <a:extLst>
              <a:ext uri="{FF2B5EF4-FFF2-40B4-BE49-F238E27FC236}">
                <a16:creationId xmlns:a16="http://schemas.microsoft.com/office/drawing/2014/main" id="{A2A5F80B-34CC-B6C9-60F5-39F6A425B464}"/>
              </a:ext>
            </a:extLst>
          </p:cNvPr>
          <p:cNvPicPr>
            <a:picLocks noChangeAspect="1"/>
          </p:cNvPicPr>
          <p:nvPr/>
        </p:nvPicPr>
        <p:blipFill>
          <a:blip r:embed="rId2"/>
          <a:stretch>
            <a:fillRect/>
          </a:stretch>
        </p:blipFill>
        <p:spPr>
          <a:xfrm>
            <a:off x="597843" y="1045030"/>
            <a:ext cx="5281319" cy="5073454"/>
          </a:xfrm>
          <a:prstGeom prst="rect">
            <a:avLst/>
          </a:prstGeom>
        </p:spPr>
      </p:pic>
      <p:pic>
        <p:nvPicPr>
          <p:cNvPr id="5" name="Picture 4">
            <a:extLst>
              <a:ext uri="{FF2B5EF4-FFF2-40B4-BE49-F238E27FC236}">
                <a16:creationId xmlns:a16="http://schemas.microsoft.com/office/drawing/2014/main" id="{5A424B6D-465D-D655-607A-63CE4E4FC177}"/>
              </a:ext>
            </a:extLst>
          </p:cNvPr>
          <p:cNvPicPr>
            <a:picLocks noChangeAspect="1"/>
          </p:cNvPicPr>
          <p:nvPr/>
        </p:nvPicPr>
        <p:blipFill>
          <a:blip r:embed="rId3"/>
          <a:stretch>
            <a:fillRect/>
          </a:stretch>
        </p:blipFill>
        <p:spPr>
          <a:xfrm>
            <a:off x="6096000" y="1045031"/>
            <a:ext cx="5724525" cy="4994028"/>
          </a:xfrm>
          <a:prstGeom prst="rect">
            <a:avLst/>
          </a:prstGeom>
        </p:spPr>
      </p:pic>
    </p:spTree>
    <p:extLst>
      <p:ext uri="{BB962C8B-B14F-4D97-AF65-F5344CB8AC3E}">
        <p14:creationId xmlns:p14="http://schemas.microsoft.com/office/powerpoint/2010/main" val="28975870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7057BC-6D34-0C10-CD90-EDA6039FC284}"/>
              </a:ext>
            </a:extLst>
          </p:cNvPr>
          <p:cNvSpPr>
            <a:spLocks noGrp="1"/>
          </p:cNvSpPr>
          <p:nvPr>
            <p:ph type="sldNum" sz="quarter" idx="10"/>
          </p:nvPr>
        </p:nvSpPr>
        <p:spPr/>
        <p:txBody>
          <a:bodyPr/>
          <a:lstStyle/>
          <a:p>
            <a:fld id="{D495E168-DA5E-4888-8D8A-92B118324C14}" type="slidenum">
              <a:rPr lang="en-US" noProof="0" smtClean="0"/>
              <a:pPr/>
              <a:t>42</a:t>
            </a:fld>
            <a:endParaRPr lang="en-US" noProof="0" dirty="0"/>
          </a:p>
        </p:txBody>
      </p:sp>
      <p:sp>
        <p:nvSpPr>
          <p:cNvPr id="5" name="TextBox 4">
            <a:extLst>
              <a:ext uri="{FF2B5EF4-FFF2-40B4-BE49-F238E27FC236}">
                <a16:creationId xmlns:a16="http://schemas.microsoft.com/office/drawing/2014/main" id="{D7805571-5039-2381-9C29-D5B99E63E36B}"/>
              </a:ext>
            </a:extLst>
          </p:cNvPr>
          <p:cNvSpPr txBox="1"/>
          <p:nvPr/>
        </p:nvSpPr>
        <p:spPr>
          <a:xfrm>
            <a:off x="653144" y="374391"/>
            <a:ext cx="8511850" cy="1446550"/>
          </a:xfrm>
          <a:prstGeom prst="rect">
            <a:avLst/>
          </a:prstGeom>
          <a:noFill/>
        </p:spPr>
        <p:txBody>
          <a:bodyPr wrap="square">
            <a:spAutoFit/>
          </a:bodyPr>
          <a:lstStyle/>
          <a:p>
            <a:r>
              <a:rPr lang="en-US" sz="4400" b="1" i="0" dirty="0">
                <a:solidFill>
                  <a:schemeClr val="bg2"/>
                </a:solidFill>
                <a:effectLst/>
                <a:latin typeface="+mj-lt"/>
              </a:rPr>
              <a:t>Forecasting</a:t>
            </a:r>
          </a:p>
          <a:p>
            <a:endParaRPr lang="en-US" sz="4400" b="0" dirty="0">
              <a:solidFill>
                <a:schemeClr val="bg2"/>
              </a:solidFill>
              <a:effectLst/>
              <a:latin typeface="+mj-lt"/>
            </a:endParaRPr>
          </a:p>
        </p:txBody>
      </p:sp>
      <p:sp>
        <p:nvSpPr>
          <p:cNvPr id="3" name="TextBox 2">
            <a:extLst>
              <a:ext uri="{FF2B5EF4-FFF2-40B4-BE49-F238E27FC236}">
                <a16:creationId xmlns:a16="http://schemas.microsoft.com/office/drawing/2014/main" id="{66A34A82-F863-3A59-956F-BF66E1F02499}"/>
              </a:ext>
            </a:extLst>
          </p:cNvPr>
          <p:cNvSpPr txBox="1"/>
          <p:nvPr/>
        </p:nvSpPr>
        <p:spPr>
          <a:xfrm>
            <a:off x="653144" y="1362269"/>
            <a:ext cx="9996975" cy="369332"/>
          </a:xfrm>
          <a:prstGeom prst="rect">
            <a:avLst/>
          </a:prstGeom>
          <a:noFill/>
        </p:spPr>
        <p:txBody>
          <a:bodyPr wrap="square" rtlCol="0">
            <a:spAutoFit/>
          </a:bodyPr>
          <a:lstStyle/>
          <a:p>
            <a:r>
              <a:rPr lang="en-US" b="0" i="0" dirty="0">
                <a:solidFill>
                  <a:schemeClr val="bg1"/>
                </a:solidFill>
                <a:effectLst/>
              </a:rPr>
              <a:t>The model was used to forecast the next 3 years of funded amounts</a:t>
            </a:r>
            <a:r>
              <a:rPr lang="en-US" b="0" i="0" dirty="0">
                <a:solidFill>
                  <a:schemeClr val="bg1"/>
                </a:solidFill>
                <a:effectLst/>
                <a:highlight>
                  <a:srgbClr val="FFFFFF"/>
                </a:highlight>
                <a:latin typeface="Söhne"/>
              </a:rPr>
              <a:t>.</a:t>
            </a:r>
            <a:endParaRPr lang="en-US" dirty="0">
              <a:solidFill>
                <a:schemeClr val="bg1"/>
              </a:solidFill>
            </a:endParaRPr>
          </a:p>
        </p:txBody>
      </p:sp>
      <p:pic>
        <p:nvPicPr>
          <p:cNvPr id="6" name="Picture 5">
            <a:extLst>
              <a:ext uri="{FF2B5EF4-FFF2-40B4-BE49-F238E27FC236}">
                <a16:creationId xmlns:a16="http://schemas.microsoft.com/office/drawing/2014/main" id="{21BFB06B-26E5-1C03-C887-C8B319BF61F6}"/>
              </a:ext>
            </a:extLst>
          </p:cNvPr>
          <p:cNvPicPr>
            <a:picLocks noChangeAspect="1"/>
          </p:cNvPicPr>
          <p:nvPr/>
        </p:nvPicPr>
        <p:blipFill>
          <a:blip r:embed="rId2"/>
          <a:stretch>
            <a:fillRect/>
          </a:stretch>
        </p:blipFill>
        <p:spPr>
          <a:xfrm>
            <a:off x="5651631" y="1940186"/>
            <a:ext cx="6052458" cy="4059053"/>
          </a:xfrm>
          <a:prstGeom prst="rect">
            <a:avLst/>
          </a:prstGeom>
        </p:spPr>
      </p:pic>
      <p:pic>
        <p:nvPicPr>
          <p:cNvPr id="9" name="Picture 8">
            <a:extLst>
              <a:ext uri="{FF2B5EF4-FFF2-40B4-BE49-F238E27FC236}">
                <a16:creationId xmlns:a16="http://schemas.microsoft.com/office/drawing/2014/main" id="{93228EC1-1698-F38D-3523-4402DD21B172}"/>
              </a:ext>
            </a:extLst>
          </p:cNvPr>
          <p:cNvPicPr>
            <a:picLocks noChangeAspect="1"/>
          </p:cNvPicPr>
          <p:nvPr/>
        </p:nvPicPr>
        <p:blipFill>
          <a:blip r:embed="rId3">
            <a:duotone>
              <a:schemeClr val="accent1">
                <a:shade val="45000"/>
                <a:satMod val="135000"/>
              </a:schemeClr>
              <a:prstClr val="white"/>
            </a:duotone>
          </a:blip>
          <a:stretch>
            <a:fillRect/>
          </a:stretch>
        </p:blipFill>
        <p:spPr>
          <a:xfrm>
            <a:off x="366613" y="2352786"/>
            <a:ext cx="5091795" cy="2564447"/>
          </a:xfrm>
          <a:prstGeom prst="rect">
            <a:avLst/>
          </a:prstGeom>
        </p:spPr>
      </p:pic>
      <p:sp>
        <p:nvSpPr>
          <p:cNvPr id="4" name="Rectangle 1">
            <a:extLst>
              <a:ext uri="{FF2B5EF4-FFF2-40B4-BE49-F238E27FC236}">
                <a16:creationId xmlns:a16="http://schemas.microsoft.com/office/drawing/2014/main" id="{6F2650B3-FB3C-F297-BC96-7CC35783CCA9}"/>
              </a:ext>
            </a:extLst>
          </p:cNvPr>
          <p:cNvSpPr>
            <a:spLocks noChangeArrowheads="1"/>
          </p:cNvSpPr>
          <p:nvPr/>
        </p:nvSpPr>
        <p:spPr bwMode="auto">
          <a:xfrm>
            <a:off x="487911" y="5089371"/>
            <a:ext cx="4970497"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rgbClr val="0D0D0D"/>
                </a:solidFill>
                <a:effectLst/>
                <a:highlight>
                  <a:srgbClr val="F7F1E4"/>
                </a:highlight>
                <a:latin typeface="Söhne Mono"/>
              </a:rPr>
              <a:t>predicted_mean</a:t>
            </a:r>
            <a:r>
              <a:rPr kumimoji="0" lang="en-US" altLang="en-US" sz="1200" b="0" i="0" u="none" strike="noStrike" cap="none" normalizeH="0" baseline="0" dirty="0">
                <a:ln>
                  <a:noFill/>
                </a:ln>
                <a:solidFill>
                  <a:srgbClr val="0D0D0D"/>
                </a:solidFill>
                <a:effectLst/>
                <a:highlight>
                  <a:srgbClr val="F7F1E4"/>
                </a:highlight>
                <a:latin typeface="Söhne"/>
              </a:rPr>
              <a:t> provides the central estimate for each future point in time. This is the core output you are interested in when making forecasts.</a:t>
            </a:r>
            <a:r>
              <a:rPr kumimoji="0" lang="en-US" altLang="en-US" sz="800" b="0" i="0" u="none" strike="noStrike" cap="none" normalizeH="0" baseline="0" dirty="0">
                <a:ln>
                  <a:noFill/>
                </a:ln>
                <a:solidFill>
                  <a:schemeClr val="tx1"/>
                </a:solidFill>
                <a:effectLst/>
                <a:highlight>
                  <a:srgbClr val="F7F1E4"/>
                </a:highlight>
              </a:rPr>
              <a:t> </a:t>
            </a:r>
            <a:endParaRPr kumimoji="0" lang="en-US" altLang="en-US" sz="1800" b="0" i="0" u="none" strike="noStrike" cap="none" normalizeH="0" baseline="0" dirty="0">
              <a:ln>
                <a:noFill/>
              </a:ln>
              <a:solidFill>
                <a:schemeClr val="tx1"/>
              </a:solidFill>
              <a:effectLst/>
              <a:highlight>
                <a:srgbClr val="F7F1E4"/>
              </a:highlight>
              <a:latin typeface="Arial" panose="020B0604020202020204" pitchFamily="34" charset="0"/>
            </a:endParaRPr>
          </a:p>
        </p:txBody>
      </p:sp>
    </p:spTree>
    <p:extLst>
      <p:ext uri="{BB962C8B-B14F-4D97-AF65-F5344CB8AC3E}">
        <p14:creationId xmlns:p14="http://schemas.microsoft.com/office/powerpoint/2010/main" val="40980668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p:txBody>
          <a:bodyPr/>
          <a:lstStyle/>
          <a:p>
            <a:r>
              <a:rPr lang="en-US" dirty="0"/>
              <a:t>CONCLUSION</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43</a:t>
            </a:fld>
            <a:endParaRPr lang="en-US" dirty="0"/>
          </a:p>
        </p:txBody>
      </p:sp>
    </p:spTree>
    <p:extLst>
      <p:ext uri="{BB962C8B-B14F-4D97-AF65-F5344CB8AC3E}">
        <p14:creationId xmlns:p14="http://schemas.microsoft.com/office/powerpoint/2010/main" val="3007185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08F9F6-8681-3495-43B3-96E97E072AC4}"/>
              </a:ext>
            </a:extLst>
          </p:cNvPr>
          <p:cNvSpPr>
            <a:spLocks noGrp="1"/>
          </p:cNvSpPr>
          <p:nvPr>
            <p:ph type="sldNum" sz="quarter" idx="10"/>
          </p:nvPr>
        </p:nvSpPr>
        <p:spPr/>
        <p:txBody>
          <a:bodyPr/>
          <a:lstStyle/>
          <a:p>
            <a:fld id="{D495E168-DA5E-4888-8D8A-92B118324C14}" type="slidenum">
              <a:rPr lang="en-US" noProof="0" smtClean="0"/>
              <a:pPr/>
              <a:t>44</a:t>
            </a:fld>
            <a:endParaRPr lang="en-US" noProof="0" dirty="0"/>
          </a:p>
        </p:txBody>
      </p:sp>
      <p:sp>
        <p:nvSpPr>
          <p:cNvPr id="4" name="TextBox 3">
            <a:extLst>
              <a:ext uri="{FF2B5EF4-FFF2-40B4-BE49-F238E27FC236}">
                <a16:creationId xmlns:a16="http://schemas.microsoft.com/office/drawing/2014/main" id="{6271267A-503A-709C-80C2-218C0A072DD0}"/>
              </a:ext>
            </a:extLst>
          </p:cNvPr>
          <p:cNvSpPr txBox="1"/>
          <p:nvPr/>
        </p:nvSpPr>
        <p:spPr>
          <a:xfrm>
            <a:off x="587828" y="374392"/>
            <a:ext cx="10907486" cy="5509200"/>
          </a:xfrm>
          <a:prstGeom prst="rect">
            <a:avLst/>
          </a:prstGeom>
          <a:noFill/>
        </p:spPr>
        <p:txBody>
          <a:bodyPr wrap="square">
            <a:spAutoFit/>
          </a:bodyPr>
          <a:lstStyle/>
          <a:p>
            <a:r>
              <a:rPr lang="en-US" sz="3200" dirty="0">
                <a:solidFill>
                  <a:schemeClr val="bg2"/>
                </a:solidFill>
              </a:rPr>
              <a:t>In conclusion</a:t>
            </a:r>
            <a:r>
              <a:rPr lang="en-US" sz="3200" dirty="0">
                <a:solidFill>
                  <a:schemeClr val="bg1"/>
                </a:solidFill>
              </a:rPr>
              <a:t>, our analysis of the Kiva Loans dataset reveals crucial insights into the dynamics of microfinance. By examining attributes such as funded amounts, loan purposes, and repayment intervals, we can better understand the distribution and impact of loans across various sectors and countries. This data-driven approach highlights the significance of Kiva's efforts in providing financial support to diverse borrowers, emphasizing the role of gender, regional focus, and partner organizations. Ultimately, our findings can guide strategic decisions, ensuring more effective allocation of resources to empower underserved communities worldwide.</a:t>
            </a:r>
          </a:p>
        </p:txBody>
      </p:sp>
    </p:spTree>
    <p:extLst>
      <p:ext uri="{BB962C8B-B14F-4D97-AF65-F5344CB8AC3E}">
        <p14:creationId xmlns:p14="http://schemas.microsoft.com/office/powerpoint/2010/main" val="874314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CE89E6-E4B3-B698-E852-3D13E6A277EC}"/>
              </a:ext>
            </a:extLst>
          </p:cNvPr>
          <p:cNvSpPr>
            <a:spLocks noGrp="1"/>
          </p:cNvSpPr>
          <p:nvPr>
            <p:ph type="sldNum" sz="quarter" idx="10"/>
          </p:nvPr>
        </p:nvSpPr>
        <p:spPr/>
        <p:txBody>
          <a:bodyPr/>
          <a:lstStyle/>
          <a:p>
            <a:fld id="{D495E168-DA5E-4888-8D8A-92B118324C14}" type="slidenum">
              <a:rPr lang="en-US" noProof="0" smtClean="0"/>
              <a:pPr/>
              <a:t>45</a:t>
            </a:fld>
            <a:endParaRPr lang="en-US" noProof="0" dirty="0"/>
          </a:p>
        </p:txBody>
      </p:sp>
      <p:sp>
        <p:nvSpPr>
          <p:cNvPr id="4" name="Title 6">
            <a:extLst>
              <a:ext uri="{FF2B5EF4-FFF2-40B4-BE49-F238E27FC236}">
                <a16:creationId xmlns:a16="http://schemas.microsoft.com/office/drawing/2014/main" id="{97444831-6E4A-433C-CE25-05C9662F9005}"/>
              </a:ext>
            </a:extLst>
          </p:cNvPr>
          <p:cNvSpPr txBox="1">
            <a:spLocks/>
          </p:cNvSpPr>
          <p:nvPr/>
        </p:nvSpPr>
        <p:spPr>
          <a:xfrm>
            <a:off x="1043938" y="2840256"/>
            <a:ext cx="10104124" cy="588744"/>
          </a:xfrm>
          <a:prstGeom prst="rect">
            <a:avLst/>
          </a:prstGeom>
        </p:spPr>
        <p:txBody>
          <a:bodyPr/>
          <a:lst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a:lstStyle>
          <a:p>
            <a:r>
              <a:rPr lang="en-US" sz="7200" dirty="0">
                <a:solidFill>
                  <a:schemeClr val="bg1"/>
                </a:solidFill>
              </a:rPr>
              <a:t>THANK YOU!</a:t>
            </a:r>
          </a:p>
        </p:txBody>
      </p:sp>
    </p:spTree>
    <p:extLst>
      <p:ext uri="{BB962C8B-B14F-4D97-AF65-F5344CB8AC3E}">
        <p14:creationId xmlns:p14="http://schemas.microsoft.com/office/powerpoint/2010/main" val="3860606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INTRODUCTION</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p:txBody>
          <a:bodyPr>
            <a:normAutofit fontScale="77500" lnSpcReduction="20000"/>
          </a:bodyPr>
          <a:lstStyle/>
          <a:p>
            <a:r>
              <a:rPr lang="en-US" dirty="0"/>
              <a:t>Kiva organization is an online crowdfunding platform to extend financial services to poor and financially excluded people around the world.</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p:txBody>
          <a:bodyPr/>
          <a:lstStyle/>
          <a:p>
            <a:r>
              <a:rPr lang="en-US" dirty="0"/>
              <a:t>Kiva lenders have provided over $1 billion dollars in loans to over 2 million people. In order to set investment priorities, help inform lenders, and understand their target communities, knowing the level of poverty of each borrower is critical.</a:t>
            </a:r>
          </a:p>
          <a:p>
            <a:r>
              <a:rPr lang="en-US" dirty="0"/>
              <a:t>Kiva is in 83 countries, with about 2.7 Million borrowers.</a:t>
            </a:r>
          </a:p>
          <a:p>
            <a:r>
              <a:rPr lang="en-US" dirty="0"/>
              <a:t>It also has around 450 volunteers worldwide</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5</a:t>
            </a:fld>
            <a:endParaRPr lang="en-US" dirty="0"/>
          </a:p>
        </p:txBody>
      </p:sp>
    </p:spTree>
    <p:extLst>
      <p:ext uri="{BB962C8B-B14F-4D97-AF65-F5344CB8AC3E}">
        <p14:creationId xmlns:p14="http://schemas.microsoft.com/office/powerpoint/2010/main" val="3733523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1734-58D7-EC51-811D-0136E3AE8F83}"/>
              </a:ext>
            </a:extLst>
          </p:cNvPr>
          <p:cNvSpPr>
            <a:spLocks noGrp="1"/>
          </p:cNvSpPr>
          <p:nvPr>
            <p:ph type="title"/>
          </p:nvPr>
        </p:nvSpPr>
        <p:spPr>
          <a:xfrm>
            <a:off x="838200" y="3429000"/>
            <a:ext cx="10515600" cy="1334674"/>
          </a:xfrm>
        </p:spPr>
        <p:txBody>
          <a:bodyPr>
            <a:normAutofit fontScale="90000"/>
          </a:bodyPr>
          <a:lstStyle/>
          <a:p>
            <a:br>
              <a:rPr lang="en-US" sz="5400" b="0" i="0" dirty="0">
                <a:solidFill>
                  <a:schemeClr val="bg1"/>
                </a:solidFill>
                <a:effectLst/>
              </a:rPr>
            </a:br>
            <a:r>
              <a:rPr lang="en-US" sz="5400" b="0" i="0" dirty="0">
                <a:solidFill>
                  <a:schemeClr val="bg1"/>
                </a:solidFill>
                <a:effectLst/>
              </a:rPr>
              <a:t>PROJECT OBJECTIVES</a:t>
            </a:r>
            <a:br>
              <a:rPr lang="en-US" sz="5400" b="0" i="0" dirty="0">
                <a:solidFill>
                  <a:schemeClr val="bg1"/>
                </a:solidFill>
                <a:effectLst/>
              </a:rPr>
            </a:br>
            <a:endParaRPr lang="en-US" dirty="0"/>
          </a:p>
        </p:txBody>
      </p:sp>
      <p:sp>
        <p:nvSpPr>
          <p:cNvPr id="3" name="Slide Number Placeholder 2">
            <a:extLst>
              <a:ext uri="{FF2B5EF4-FFF2-40B4-BE49-F238E27FC236}">
                <a16:creationId xmlns:a16="http://schemas.microsoft.com/office/drawing/2014/main" id="{64996C90-940C-F83C-CF77-42CAF525E5C0}"/>
              </a:ext>
            </a:extLst>
          </p:cNvPr>
          <p:cNvSpPr>
            <a:spLocks noGrp="1"/>
          </p:cNvSpPr>
          <p:nvPr>
            <p:ph type="sldNum" sz="quarter" idx="10"/>
          </p:nvPr>
        </p:nvSpPr>
        <p:spPr/>
        <p:txBody>
          <a:bodyPr/>
          <a:lstStyle/>
          <a:p>
            <a:fld id="{D495E168-DA5E-4888-8D8A-92B118324C14}" type="slidenum">
              <a:rPr lang="en-US" noProof="0" smtClean="0"/>
              <a:pPr/>
              <a:t>6</a:t>
            </a:fld>
            <a:endParaRPr lang="en-US" noProof="0" dirty="0"/>
          </a:p>
        </p:txBody>
      </p:sp>
    </p:spTree>
    <p:extLst>
      <p:ext uri="{BB962C8B-B14F-4D97-AF65-F5344CB8AC3E}">
        <p14:creationId xmlns:p14="http://schemas.microsoft.com/office/powerpoint/2010/main" val="3628301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3890F-AA47-AD5D-6664-CC12511F048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A9CFAA-F23C-D548-6E61-A4ACE664DDE1}"/>
              </a:ext>
            </a:extLst>
          </p:cNvPr>
          <p:cNvSpPr>
            <a:spLocks noGrp="1"/>
          </p:cNvSpPr>
          <p:nvPr>
            <p:ph type="sldNum" sz="quarter" idx="10"/>
          </p:nvPr>
        </p:nvSpPr>
        <p:spPr/>
        <p:txBody>
          <a:bodyPr/>
          <a:lstStyle/>
          <a:p>
            <a:fld id="{D495E168-DA5E-4888-8D8A-92B118324C14}" type="slidenum">
              <a:rPr lang="en-US" noProof="0" smtClean="0"/>
              <a:pPr/>
              <a:t>7</a:t>
            </a:fld>
            <a:endParaRPr lang="en-US" noProof="0" dirty="0"/>
          </a:p>
        </p:txBody>
      </p:sp>
      <p:sp>
        <p:nvSpPr>
          <p:cNvPr id="9" name="TextBox 8">
            <a:extLst>
              <a:ext uri="{FF2B5EF4-FFF2-40B4-BE49-F238E27FC236}">
                <a16:creationId xmlns:a16="http://schemas.microsoft.com/office/drawing/2014/main" id="{1FF5B3FF-E1BB-9F13-BC96-DAB9DFF7A10D}"/>
              </a:ext>
            </a:extLst>
          </p:cNvPr>
          <p:cNvSpPr txBox="1"/>
          <p:nvPr/>
        </p:nvSpPr>
        <p:spPr>
          <a:xfrm>
            <a:off x="723900" y="485775"/>
            <a:ext cx="4346062" cy="784830"/>
          </a:xfrm>
          <a:prstGeom prst="rect">
            <a:avLst/>
          </a:prstGeom>
          <a:noFill/>
        </p:spPr>
        <p:txBody>
          <a:bodyPr wrap="none" rtlCol="0">
            <a:spAutoFit/>
          </a:bodyPr>
          <a:lstStyle/>
          <a:p>
            <a:r>
              <a:rPr lang="en-US" sz="4500" dirty="0">
                <a:solidFill>
                  <a:schemeClr val="tx2"/>
                </a:solidFill>
                <a:latin typeface="+mj-lt"/>
              </a:rPr>
              <a:t>OUR OBJECTIVE</a:t>
            </a:r>
          </a:p>
        </p:txBody>
      </p:sp>
      <p:sp>
        <p:nvSpPr>
          <p:cNvPr id="10" name="object 7" descr="Beige rectangle">
            <a:extLst>
              <a:ext uri="{FF2B5EF4-FFF2-40B4-BE49-F238E27FC236}">
                <a16:creationId xmlns:a16="http://schemas.microsoft.com/office/drawing/2014/main" id="{2C14A49A-0706-FB09-8659-12AD25ACE0A6}"/>
              </a:ext>
            </a:extLst>
          </p:cNvPr>
          <p:cNvSpPr/>
          <p:nvPr/>
        </p:nvSpPr>
        <p:spPr bwMode="white">
          <a:xfrm flipV="1">
            <a:off x="847726" y="1270602"/>
            <a:ext cx="4088168" cy="110328"/>
          </a:xfrm>
          <a:custGeom>
            <a:avLst/>
            <a:gdLst/>
            <a:ahLst/>
            <a:cxnLst/>
            <a:rect l="l" t="t" r="r" b="b"/>
            <a:pathLst>
              <a:path w="3935729">
                <a:moveTo>
                  <a:pt x="0" y="0"/>
                </a:moveTo>
                <a:lnTo>
                  <a:pt x="3935349" y="0"/>
                </a:lnTo>
              </a:path>
            </a:pathLst>
          </a:custGeom>
          <a:ln w="54863">
            <a:solidFill>
              <a:schemeClr val="tx2"/>
            </a:solidFill>
          </a:ln>
        </p:spPr>
        <p:txBody>
          <a:bodyPr wrap="square" lIns="0" tIns="0" rIns="0" bIns="0" rtlCol="0"/>
          <a:lstStyle/>
          <a:p>
            <a:endParaRPr lang="en-US" dirty="0"/>
          </a:p>
        </p:txBody>
      </p:sp>
      <p:sp>
        <p:nvSpPr>
          <p:cNvPr id="12" name="TextBox 11">
            <a:extLst>
              <a:ext uri="{FF2B5EF4-FFF2-40B4-BE49-F238E27FC236}">
                <a16:creationId xmlns:a16="http://schemas.microsoft.com/office/drawing/2014/main" id="{C9AF830E-F9D7-722B-938D-B6C86BF0FB23}"/>
              </a:ext>
            </a:extLst>
          </p:cNvPr>
          <p:cNvSpPr txBox="1"/>
          <p:nvPr/>
        </p:nvSpPr>
        <p:spPr>
          <a:xfrm>
            <a:off x="1028700" y="1619249"/>
            <a:ext cx="9150998" cy="4524315"/>
          </a:xfrm>
          <a:prstGeom prst="rect">
            <a:avLst/>
          </a:prstGeom>
          <a:noFill/>
        </p:spPr>
        <p:txBody>
          <a:bodyPr wrap="square">
            <a:spAutoFit/>
          </a:bodyPr>
          <a:lstStyle/>
          <a:p>
            <a:pPr marL="914400" lvl="1" indent="-457200">
              <a:buFont typeface="Wingdings" panose="05000000000000000000" pitchFamily="2" charset="2"/>
              <a:buChar char="Ø"/>
            </a:pPr>
            <a:r>
              <a:rPr lang="en-US" sz="3200" dirty="0">
                <a:solidFill>
                  <a:schemeClr val="bg1"/>
                </a:solidFill>
              </a:rPr>
              <a:t>H</a:t>
            </a:r>
            <a:r>
              <a:rPr lang="en-US" sz="3200" b="0" i="0" dirty="0">
                <a:solidFill>
                  <a:schemeClr val="bg1"/>
                </a:solidFill>
                <a:effectLst/>
              </a:rPr>
              <a:t>elp Kiva build more localized models to estimate the poverty/welfare levels of residents in the regions where Kiva has active loans.</a:t>
            </a:r>
          </a:p>
          <a:p>
            <a:pPr marL="914400" lvl="1" indent="-457200">
              <a:buFont typeface="Wingdings" panose="05000000000000000000" pitchFamily="2" charset="2"/>
              <a:buChar char="Ø"/>
            </a:pPr>
            <a:r>
              <a:rPr lang="en-US" sz="3200" b="0" i="0" dirty="0">
                <a:solidFill>
                  <a:schemeClr val="bg1"/>
                </a:solidFill>
                <a:effectLst/>
              </a:rPr>
              <a:t>To know Which sectors receive the highest funding</a:t>
            </a:r>
          </a:p>
          <a:p>
            <a:pPr marL="914400" lvl="1" indent="-457200">
              <a:buFont typeface="Wingdings" panose="05000000000000000000" pitchFamily="2" charset="2"/>
              <a:buChar char="Ø"/>
            </a:pPr>
            <a:r>
              <a:rPr lang="en-US" sz="3200" b="0" i="0" dirty="0">
                <a:solidFill>
                  <a:schemeClr val="bg1"/>
                </a:solidFill>
                <a:effectLst/>
              </a:rPr>
              <a:t>Correlation between lender count and funded amount</a:t>
            </a:r>
          </a:p>
          <a:p>
            <a:pPr marL="914400" lvl="1" indent="-457200">
              <a:buFont typeface="Wingdings" panose="05000000000000000000" pitchFamily="2" charset="2"/>
              <a:buChar char="Ø"/>
            </a:pPr>
            <a:r>
              <a:rPr lang="en-US" sz="3200" b="0" i="0" dirty="0">
                <a:solidFill>
                  <a:schemeClr val="bg1"/>
                </a:solidFill>
                <a:effectLst/>
              </a:rPr>
              <a:t>Predicting future loan amounts</a:t>
            </a:r>
          </a:p>
        </p:txBody>
      </p:sp>
    </p:spTree>
    <p:extLst>
      <p:ext uri="{BB962C8B-B14F-4D97-AF65-F5344CB8AC3E}">
        <p14:creationId xmlns:p14="http://schemas.microsoft.com/office/powerpoint/2010/main" val="694062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FE67C-F64E-C577-2A75-7799127159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C47CEE-CE0F-4BA6-A845-899137030E50}"/>
              </a:ext>
            </a:extLst>
          </p:cNvPr>
          <p:cNvSpPr>
            <a:spLocks noGrp="1"/>
          </p:cNvSpPr>
          <p:nvPr>
            <p:ph type="title"/>
          </p:nvPr>
        </p:nvSpPr>
        <p:spPr>
          <a:xfrm>
            <a:off x="838200" y="3429000"/>
            <a:ext cx="10515600" cy="1334674"/>
          </a:xfrm>
        </p:spPr>
        <p:txBody>
          <a:bodyPr>
            <a:normAutofit fontScale="90000"/>
          </a:bodyPr>
          <a:lstStyle/>
          <a:p>
            <a:br>
              <a:rPr lang="en-US" sz="5400" b="0" i="0" dirty="0">
                <a:solidFill>
                  <a:schemeClr val="bg1"/>
                </a:solidFill>
                <a:effectLst/>
              </a:rPr>
            </a:br>
            <a:r>
              <a:rPr lang="en-US" sz="5400" b="0" i="0" dirty="0">
                <a:solidFill>
                  <a:schemeClr val="bg1"/>
                </a:solidFill>
                <a:effectLst/>
              </a:rPr>
              <a:t>DATASET DESCRIPTION</a:t>
            </a:r>
            <a:br>
              <a:rPr lang="en-US" sz="5400" b="0" i="0" dirty="0">
                <a:solidFill>
                  <a:schemeClr val="bg1"/>
                </a:solidFill>
                <a:effectLst/>
              </a:rPr>
            </a:br>
            <a:endParaRPr lang="en-US" dirty="0"/>
          </a:p>
        </p:txBody>
      </p:sp>
      <p:sp>
        <p:nvSpPr>
          <p:cNvPr id="3" name="Slide Number Placeholder 2">
            <a:extLst>
              <a:ext uri="{FF2B5EF4-FFF2-40B4-BE49-F238E27FC236}">
                <a16:creationId xmlns:a16="http://schemas.microsoft.com/office/drawing/2014/main" id="{32FAF6CF-8C4F-B2AC-62AE-256BCAB51D1E}"/>
              </a:ext>
            </a:extLst>
          </p:cNvPr>
          <p:cNvSpPr>
            <a:spLocks noGrp="1"/>
          </p:cNvSpPr>
          <p:nvPr>
            <p:ph type="sldNum" sz="quarter" idx="10"/>
          </p:nvPr>
        </p:nvSpPr>
        <p:spPr/>
        <p:txBody>
          <a:bodyPr/>
          <a:lstStyle/>
          <a:p>
            <a:fld id="{D495E168-DA5E-4888-8D8A-92B118324C14}" type="slidenum">
              <a:rPr lang="en-US" noProof="0" smtClean="0"/>
              <a:pPr/>
              <a:t>8</a:t>
            </a:fld>
            <a:endParaRPr lang="en-US" noProof="0" dirty="0"/>
          </a:p>
        </p:txBody>
      </p:sp>
    </p:spTree>
    <p:extLst>
      <p:ext uri="{BB962C8B-B14F-4D97-AF65-F5344CB8AC3E}">
        <p14:creationId xmlns:p14="http://schemas.microsoft.com/office/powerpoint/2010/main" val="3571520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Placeholder 6">
            <a:extLst>
              <a:ext uri="{FF2B5EF4-FFF2-40B4-BE49-F238E27FC236}">
                <a16:creationId xmlns:a16="http://schemas.microsoft.com/office/drawing/2014/main" id="{5CB2B73A-3286-41AD-B97B-6B161C1AE6DB}"/>
              </a:ext>
            </a:extLst>
          </p:cNvPr>
          <p:cNvGraphicFramePr>
            <a:graphicFrameLocks noGrp="1"/>
          </p:cNvGraphicFramePr>
          <p:nvPr>
            <p:ph type="tbl" sz="quarter" idx="17"/>
            <p:extLst>
              <p:ext uri="{D42A27DB-BD31-4B8C-83A1-F6EECF244321}">
                <p14:modId xmlns:p14="http://schemas.microsoft.com/office/powerpoint/2010/main" val="993895955"/>
              </p:ext>
            </p:extLst>
          </p:nvPr>
        </p:nvGraphicFramePr>
        <p:xfrm>
          <a:off x="657727" y="980987"/>
          <a:ext cx="7721163" cy="4951290"/>
        </p:xfrm>
        <a:graphic>
          <a:graphicData uri="http://schemas.openxmlformats.org/drawingml/2006/table">
            <a:tbl>
              <a:tblPr firstRow="1" bandRow="1">
                <a:tableStyleId>{284E427A-3D55-4303-BF80-6455036E1DE7}</a:tableStyleId>
              </a:tblPr>
              <a:tblGrid>
                <a:gridCol w="2726483">
                  <a:extLst>
                    <a:ext uri="{9D8B030D-6E8A-4147-A177-3AD203B41FA5}">
                      <a16:colId xmlns:a16="http://schemas.microsoft.com/office/drawing/2014/main" val="76459410"/>
                    </a:ext>
                  </a:extLst>
                </a:gridCol>
                <a:gridCol w="4994680">
                  <a:extLst>
                    <a:ext uri="{9D8B030D-6E8A-4147-A177-3AD203B41FA5}">
                      <a16:colId xmlns:a16="http://schemas.microsoft.com/office/drawing/2014/main" val="3091651751"/>
                    </a:ext>
                  </a:extLst>
                </a:gridCol>
              </a:tblGrid>
              <a:tr h="0">
                <a:tc>
                  <a:txBody>
                    <a:bodyPr/>
                    <a:lstStyle/>
                    <a:p>
                      <a:r>
                        <a:rPr lang="en-US" b="0" dirty="0">
                          <a:solidFill>
                            <a:schemeClr val="tx1"/>
                          </a:solidFill>
                          <a:latin typeface="+mj-lt"/>
                        </a:rPr>
                        <a:t>Columns name</a:t>
                      </a:r>
                      <a:endParaRPr lang="ru-RU" b="0" dirty="0">
                        <a:solidFill>
                          <a:schemeClr val="tx1"/>
                        </a:solidFill>
                        <a:latin typeface="+mj-lt"/>
                      </a:endParaRPr>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tx2"/>
                    </a:solidFill>
                  </a:tcPr>
                </a:tc>
                <a:tc>
                  <a:txBody>
                    <a:bodyPr/>
                    <a:lstStyle/>
                    <a:p>
                      <a:pPr algn="ctr"/>
                      <a:r>
                        <a:rPr lang="en-US" sz="1600" b="0" dirty="0">
                          <a:solidFill>
                            <a:schemeClr val="accent1"/>
                          </a:solidFill>
                          <a:latin typeface="+mj-lt"/>
                        </a:rPr>
                        <a:t>Description of attributes</a:t>
                      </a:r>
                      <a:endParaRPr lang="ru-RU" sz="1600" b="0" dirty="0">
                        <a:solidFill>
                          <a:schemeClr val="accent1"/>
                        </a:solidFill>
                        <a:latin typeface="+mj-lt"/>
                      </a:endParaRPr>
                    </a:p>
                  </a:txBody>
                  <a:tcPr marL="92013" marR="92013"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25378934"/>
                  </a:ext>
                </a:extLst>
              </a:tr>
              <a:tr h="370039">
                <a:tc>
                  <a:txBody>
                    <a:bodyPr/>
                    <a:lstStyle/>
                    <a:p>
                      <a:r>
                        <a:rPr lang="en-US" sz="1600" b="0" kern="1200" dirty="0">
                          <a:solidFill>
                            <a:schemeClr val="bg1"/>
                          </a:solidFill>
                          <a:latin typeface="+mj-lt"/>
                          <a:ea typeface="+mn-ea"/>
                          <a:cs typeface="+mn-cs"/>
                        </a:rPr>
                        <a:t>ID</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ctr" defTabSz="914400" rtl="0" eaLnBrk="1" latinLnBrk="0" hangingPunct="1"/>
                      <a:r>
                        <a:rPr lang="en-US" sz="1600" i="0" kern="1200" dirty="0">
                          <a:solidFill>
                            <a:schemeClr val="bg1"/>
                          </a:solidFill>
                          <a:latin typeface="+mn-lt"/>
                          <a:ea typeface="+mn-ea"/>
                          <a:cs typeface="+mn-cs"/>
                        </a:rPr>
                        <a:t>Unique identifier for each loan.</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571138000"/>
                  </a:ext>
                </a:extLst>
              </a:tr>
              <a:tr h="370039">
                <a:tc>
                  <a:txBody>
                    <a:bodyPr/>
                    <a:lstStyle/>
                    <a:p>
                      <a:r>
                        <a:rPr lang="en-US" sz="1600" dirty="0">
                          <a:solidFill>
                            <a:schemeClr val="bg1"/>
                          </a:solidFill>
                        </a:rPr>
                        <a:t>Funded amount</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1600" i="0" kern="1200" dirty="0">
                          <a:solidFill>
                            <a:schemeClr val="bg1"/>
                          </a:solidFill>
                          <a:latin typeface="+mn-lt"/>
                          <a:ea typeface="+mn-ea"/>
                          <a:cs typeface="+mn-cs"/>
                        </a:rPr>
                        <a:t>The amount of money funded for the loan.</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729328272"/>
                  </a:ext>
                </a:extLst>
              </a:tr>
              <a:tr h="479979">
                <a:tc>
                  <a:txBody>
                    <a:bodyPr/>
                    <a:lstStyle/>
                    <a:p>
                      <a:r>
                        <a:rPr lang="en-US" sz="1600" b="0" kern="1200" dirty="0">
                          <a:solidFill>
                            <a:schemeClr val="bg1"/>
                          </a:solidFill>
                          <a:latin typeface="+mj-lt"/>
                          <a:ea typeface="+mn-ea"/>
                          <a:cs typeface="+mn-cs"/>
                        </a:rPr>
                        <a:t>Loan amount</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ctr" defTabSz="914400" rtl="0" eaLnBrk="1" latinLnBrk="0" hangingPunct="1"/>
                      <a:r>
                        <a:rPr lang="en-US" sz="1600" i="0" kern="1200" dirty="0">
                          <a:solidFill>
                            <a:schemeClr val="bg1"/>
                          </a:solidFill>
                          <a:latin typeface="+mn-lt"/>
                          <a:ea typeface="+mn-ea"/>
                          <a:cs typeface="+mn-cs"/>
                        </a:rPr>
                        <a:t>The total amount of money requested for the loan</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3659325650"/>
                  </a:ext>
                </a:extLst>
              </a:tr>
              <a:tr h="370039">
                <a:tc>
                  <a:txBody>
                    <a:bodyPr/>
                    <a:lstStyle/>
                    <a:p>
                      <a:r>
                        <a:rPr lang="en-US" sz="1600" b="0" kern="1200" dirty="0">
                          <a:solidFill>
                            <a:schemeClr val="bg1"/>
                          </a:solidFill>
                          <a:latin typeface="+mj-lt"/>
                          <a:ea typeface="+mn-ea"/>
                          <a:cs typeface="+mn-cs"/>
                        </a:rPr>
                        <a:t>Sector</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ctr" defTabSz="914400" rtl="0" eaLnBrk="1" latinLnBrk="0" hangingPunct="1"/>
                      <a:r>
                        <a:rPr lang="en-US" sz="1600" i="0" kern="1200" dirty="0">
                          <a:solidFill>
                            <a:schemeClr val="bg1"/>
                          </a:solidFill>
                          <a:latin typeface="+mn-lt"/>
                          <a:ea typeface="+mn-ea"/>
                          <a:cs typeface="+mn-cs"/>
                        </a:rPr>
                        <a:t>The sector for which the loan is intended</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172171333"/>
                  </a:ext>
                </a:extLst>
              </a:tr>
              <a:tr h="357038">
                <a:tc>
                  <a:txBody>
                    <a:bodyPr/>
                    <a:lstStyle/>
                    <a:p>
                      <a:r>
                        <a:rPr lang="en-US" sz="1600" b="0" kern="1200" dirty="0">
                          <a:solidFill>
                            <a:schemeClr val="bg1"/>
                          </a:solidFill>
                          <a:latin typeface="+mj-lt"/>
                          <a:ea typeface="+mn-ea"/>
                          <a:cs typeface="+mn-cs"/>
                        </a:rPr>
                        <a:t>Country</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 The country where the loan is being provided.</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1036169640"/>
                  </a:ext>
                </a:extLst>
              </a:tr>
              <a:tr h="539994">
                <a:tc>
                  <a:txBody>
                    <a:bodyPr/>
                    <a:lstStyle/>
                    <a:p>
                      <a:r>
                        <a:rPr lang="en-US" sz="1600" b="0" kern="1200" dirty="0">
                          <a:solidFill>
                            <a:schemeClr val="bg1"/>
                          </a:solidFill>
                          <a:latin typeface="+mj-lt"/>
                          <a:ea typeface="+mn-ea"/>
                          <a:cs typeface="+mn-cs"/>
                        </a:rPr>
                        <a:t>Partner Id</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ctr" defTabSz="914400" rtl="0" eaLnBrk="1" latinLnBrk="0" hangingPunct="1"/>
                      <a:r>
                        <a:rPr lang="en-US" sz="1600" i="0" kern="1200" dirty="0">
                          <a:solidFill>
                            <a:schemeClr val="bg1"/>
                          </a:solidFill>
                          <a:latin typeface="+mn-lt"/>
                          <a:ea typeface="+mn-ea"/>
                          <a:cs typeface="+mn-cs"/>
                        </a:rPr>
                        <a:t>Identifier for the partner organization facilitating the loan.</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608303384"/>
                  </a:ext>
                </a:extLst>
              </a:tr>
              <a:tr h="370039">
                <a:tc>
                  <a:txBody>
                    <a:bodyPr/>
                    <a:lstStyle/>
                    <a:p>
                      <a:r>
                        <a:rPr lang="en-US" sz="1600" b="0" kern="1200" dirty="0">
                          <a:solidFill>
                            <a:schemeClr val="bg1"/>
                          </a:solidFill>
                          <a:latin typeface="+mj-lt"/>
                          <a:ea typeface="+mn-ea"/>
                          <a:cs typeface="+mn-cs"/>
                        </a:rPr>
                        <a:t>Term in months</a:t>
                      </a: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ctr" defTabSz="914400" rtl="0" eaLnBrk="1" latinLnBrk="0" hangingPunct="1"/>
                      <a:r>
                        <a:rPr lang="en-US" sz="1600" i="0" kern="1200" dirty="0">
                          <a:solidFill>
                            <a:schemeClr val="bg1"/>
                          </a:solidFill>
                          <a:latin typeface="+mn-lt"/>
                          <a:ea typeface="+mn-ea"/>
                          <a:cs typeface="+mn-cs"/>
                        </a:rPr>
                        <a:t>The term of the loan in months.</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2557151554"/>
                  </a:ext>
                </a:extLst>
              </a:tr>
              <a:tr h="370039">
                <a:tc>
                  <a:txBody>
                    <a:bodyPr/>
                    <a:lstStyle/>
                    <a:p>
                      <a:r>
                        <a:rPr lang="en-US" sz="1600" b="0" kern="1200" dirty="0">
                          <a:solidFill>
                            <a:schemeClr val="bg1"/>
                          </a:solidFill>
                          <a:latin typeface="+mj-lt"/>
                          <a:ea typeface="+mn-ea"/>
                          <a:cs typeface="+mn-cs"/>
                        </a:rPr>
                        <a:t>Lender count</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ctr" defTabSz="914400" rtl="0" eaLnBrk="1" latinLnBrk="0" hangingPunct="1"/>
                      <a:r>
                        <a:rPr lang="en-US" sz="1600" i="0" kern="1200" dirty="0">
                          <a:solidFill>
                            <a:schemeClr val="bg1"/>
                          </a:solidFill>
                          <a:latin typeface="+mn-lt"/>
                          <a:ea typeface="+mn-ea"/>
                          <a:cs typeface="+mn-cs"/>
                        </a:rPr>
                        <a:t>The number of lenders contributing to the loan.</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360915180"/>
                  </a:ext>
                </a:extLst>
              </a:tr>
              <a:tr h="370039">
                <a:tc>
                  <a:txBody>
                    <a:bodyPr/>
                    <a:lstStyle/>
                    <a:p>
                      <a:r>
                        <a:rPr lang="en-US" sz="1600" b="0" kern="1200" dirty="0">
                          <a:solidFill>
                            <a:schemeClr val="bg1"/>
                          </a:solidFill>
                          <a:latin typeface="+mj-lt"/>
                          <a:ea typeface="+mn-ea"/>
                          <a:cs typeface="+mn-cs"/>
                        </a:rPr>
                        <a:t>Borrower genders</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ctr" defTabSz="914400" rtl="0" eaLnBrk="1" latinLnBrk="0" hangingPunct="1"/>
                      <a:r>
                        <a:rPr lang="en-US" sz="1600" i="0" kern="1200" dirty="0">
                          <a:solidFill>
                            <a:schemeClr val="bg1"/>
                          </a:solidFill>
                          <a:latin typeface="+mn-lt"/>
                          <a:ea typeface="+mn-ea"/>
                          <a:cs typeface="+mn-cs"/>
                        </a:rPr>
                        <a:t>Genders of the borrowers (e.g., female, male).</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193647196"/>
                  </a:ext>
                </a:extLst>
              </a:tr>
              <a:tr h="539994">
                <a:tc>
                  <a:txBody>
                    <a:bodyPr/>
                    <a:lstStyle/>
                    <a:p>
                      <a:r>
                        <a:rPr lang="en-US" sz="1600" b="0" kern="1200" dirty="0">
                          <a:solidFill>
                            <a:schemeClr val="bg1"/>
                          </a:solidFill>
                          <a:latin typeface="+mj-lt"/>
                          <a:ea typeface="+mn-ea"/>
                          <a:cs typeface="+mn-cs"/>
                        </a:rPr>
                        <a:t>Repayment Interval</a:t>
                      </a: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ctr" defTabSz="914400" rtl="0" eaLnBrk="1" latinLnBrk="0" hangingPunct="1"/>
                      <a:r>
                        <a:rPr lang="en-US" sz="1600" i="0" kern="1200" dirty="0">
                          <a:solidFill>
                            <a:schemeClr val="bg1"/>
                          </a:solidFill>
                          <a:latin typeface="+mn-lt"/>
                          <a:ea typeface="+mn-ea"/>
                          <a:cs typeface="+mn-cs"/>
                        </a:rPr>
                        <a:t>The interval at which repayments are made (e.g., irregular, bullet).</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884563717"/>
                  </a:ext>
                </a:extLst>
              </a:tr>
              <a:tr h="370039">
                <a:tc>
                  <a:txBody>
                    <a:bodyPr/>
                    <a:lstStyle/>
                    <a:p>
                      <a:r>
                        <a:rPr lang="en-US" sz="1600" b="0" kern="1200" dirty="0">
                          <a:solidFill>
                            <a:schemeClr val="bg1"/>
                          </a:solidFill>
                          <a:latin typeface="+mj-lt"/>
                          <a:ea typeface="+mn-ea"/>
                          <a:cs typeface="+mn-cs"/>
                        </a:rPr>
                        <a:t>Date</a:t>
                      </a: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ctr" defTabSz="914400" rtl="0" eaLnBrk="1" latinLnBrk="0" hangingPunct="1"/>
                      <a:r>
                        <a:rPr lang="en-US" sz="1600" i="0" kern="1200" dirty="0">
                          <a:solidFill>
                            <a:schemeClr val="bg1"/>
                          </a:solidFill>
                          <a:latin typeface="+mn-lt"/>
                          <a:ea typeface="+mn-ea"/>
                          <a:cs typeface="+mn-cs"/>
                        </a:rPr>
                        <a:t>The date when the loan was initiated.</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508071749"/>
                  </a:ext>
                </a:extLst>
              </a:tr>
            </a:tbl>
          </a:graphicData>
        </a:graphic>
      </p:graphicFrame>
      <p:sp>
        <p:nvSpPr>
          <p:cNvPr id="5" name="Title 4">
            <a:extLst>
              <a:ext uri="{FF2B5EF4-FFF2-40B4-BE49-F238E27FC236}">
                <a16:creationId xmlns:a16="http://schemas.microsoft.com/office/drawing/2014/main" id="{9324568C-56E6-4923-BD06-A73B18394849}"/>
              </a:ext>
            </a:extLst>
          </p:cNvPr>
          <p:cNvSpPr>
            <a:spLocks noGrp="1"/>
          </p:cNvSpPr>
          <p:nvPr>
            <p:ph type="title"/>
          </p:nvPr>
        </p:nvSpPr>
        <p:spPr>
          <a:xfrm>
            <a:off x="8612155" y="1147665"/>
            <a:ext cx="3278518" cy="1965398"/>
          </a:xfrm>
        </p:spPr>
        <p:txBody>
          <a:bodyPr>
            <a:normAutofit/>
          </a:bodyPr>
          <a:lstStyle/>
          <a:p>
            <a:r>
              <a:rPr lang="en-US" dirty="0"/>
              <a:t>Data</a:t>
            </a:r>
            <a:br>
              <a:rPr lang="en-US" dirty="0"/>
            </a:br>
            <a:r>
              <a:rPr lang="en-US" dirty="0"/>
              <a:t>Description</a:t>
            </a:r>
          </a:p>
        </p:txBody>
      </p:sp>
      <p:sp>
        <p:nvSpPr>
          <p:cNvPr id="4" name="Text Placeholder 3">
            <a:extLst>
              <a:ext uri="{FF2B5EF4-FFF2-40B4-BE49-F238E27FC236}">
                <a16:creationId xmlns:a16="http://schemas.microsoft.com/office/drawing/2014/main" id="{0D25F46D-4480-4519-95A2-222F0385239E}"/>
              </a:ext>
            </a:extLst>
          </p:cNvPr>
          <p:cNvSpPr>
            <a:spLocks noGrp="1"/>
          </p:cNvSpPr>
          <p:nvPr>
            <p:ph type="body" sz="quarter" idx="16"/>
          </p:nvPr>
        </p:nvSpPr>
        <p:spPr>
          <a:xfrm>
            <a:off x="8683562" y="3359239"/>
            <a:ext cx="2979703" cy="2573038"/>
          </a:xfrm>
        </p:spPr>
        <p:txBody>
          <a:bodyPr/>
          <a:lstStyle/>
          <a:p>
            <a:pPr marL="342900" indent="-342900">
              <a:buFont typeface="Arial" panose="020B0604020202020204" pitchFamily="34" charset="0"/>
              <a:buChar char="•"/>
            </a:pPr>
            <a:r>
              <a:rPr lang="en-US" dirty="0"/>
              <a:t>The dataset consists of various attributes related to each loan.</a:t>
            </a:r>
          </a:p>
          <a:p>
            <a:pPr marL="342900" indent="-342900">
              <a:buFont typeface="Arial" panose="020B0604020202020204" pitchFamily="34" charset="0"/>
              <a:buChar char="•"/>
            </a:pPr>
            <a:r>
              <a:rPr lang="en-US" dirty="0"/>
              <a:t>Have 10 attributes</a:t>
            </a:r>
          </a:p>
          <a:p>
            <a:pPr marL="342900" indent="-342900">
              <a:buFont typeface="Arial" panose="020B0604020202020204" pitchFamily="34" charset="0"/>
              <a:buChar char="•"/>
            </a:pPr>
            <a:r>
              <a:rPr lang="en-US" dirty="0"/>
              <a:t>Shape Of Data</a:t>
            </a:r>
          </a:p>
          <a:p>
            <a:pPr marL="742950" lvl="1" indent="-285750">
              <a:buFont typeface="Wingdings" panose="05000000000000000000" pitchFamily="2" charset="2"/>
              <a:buChar char="Ø"/>
            </a:pPr>
            <a:r>
              <a:rPr lang="en-US" dirty="0"/>
              <a:t>33561 Rows</a:t>
            </a:r>
          </a:p>
          <a:p>
            <a:pPr marL="742950" lvl="1" indent="-285750">
              <a:buFont typeface="Wingdings" panose="05000000000000000000" pitchFamily="2" charset="2"/>
              <a:buChar char="Ø"/>
            </a:pPr>
            <a:r>
              <a:rPr lang="en-US" dirty="0"/>
              <a:t>11 Columns</a:t>
            </a:r>
          </a:p>
        </p:txBody>
      </p:sp>
      <p:sp>
        <p:nvSpPr>
          <p:cNvPr id="2" name="Slide Number Placeholder 1">
            <a:extLst>
              <a:ext uri="{FF2B5EF4-FFF2-40B4-BE49-F238E27FC236}">
                <a16:creationId xmlns:a16="http://schemas.microsoft.com/office/drawing/2014/main" id="{1E8A5CE3-2115-4267-9A88-04013EE991C3}"/>
              </a:ext>
            </a:extLst>
          </p:cNvPr>
          <p:cNvSpPr>
            <a:spLocks noGrp="1"/>
          </p:cNvSpPr>
          <p:nvPr>
            <p:ph type="sldNum" sz="quarter" idx="10"/>
          </p:nvPr>
        </p:nvSpPr>
        <p:spPr/>
        <p:txBody>
          <a:bodyPr/>
          <a:lstStyle/>
          <a:p>
            <a:fld id="{D495E168-DA5E-4888-8D8A-92B118324C14}" type="slidenum">
              <a:rPr lang="en-US" smtClean="0"/>
              <a:pPr/>
              <a:t>9</a:t>
            </a:fld>
            <a:endParaRPr lang="en-US" dirty="0"/>
          </a:p>
        </p:txBody>
      </p:sp>
    </p:spTree>
    <p:extLst>
      <p:ext uri="{BB962C8B-B14F-4D97-AF65-F5344CB8AC3E}">
        <p14:creationId xmlns:p14="http://schemas.microsoft.com/office/powerpoint/2010/main" val="2902992781"/>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2.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4288</TotalTime>
  <Words>1648</Words>
  <Application>Microsoft Office PowerPoint</Application>
  <PresentationFormat>Widescreen</PresentationFormat>
  <Paragraphs>258</Paragraphs>
  <Slides>45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-apple-system</vt:lpstr>
      <vt:lpstr>Arial</vt:lpstr>
      <vt:lpstr>Calibri</vt:lpstr>
      <vt:lpstr>Consolas</vt:lpstr>
      <vt:lpstr>Franklin Gothic Book</vt:lpstr>
      <vt:lpstr>Gill Sans MT</vt:lpstr>
      <vt:lpstr>Söhne</vt:lpstr>
      <vt:lpstr>Söhne Mono</vt:lpstr>
      <vt:lpstr>Wingdings</vt:lpstr>
      <vt:lpstr>Office Theme</vt:lpstr>
      <vt:lpstr> Business Intelligence Project </vt:lpstr>
      <vt:lpstr>PowerPoint Presentation</vt:lpstr>
      <vt:lpstr>PowerPoint Presentation</vt:lpstr>
      <vt:lpstr>INTRODUCTION</vt:lpstr>
      <vt:lpstr>INTRODUCTION</vt:lpstr>
      <vt:lpstr> PROJECT OBJECTIVES </vt:lpstr>
      <vt:lpstr>PowerPoint Presentation</vt:lpstr>
      <vt:lpstr> DATASET DESCRIPTION </vt:lpstr>
      <vt:lpstr>Data Description</vt:lpstr>
      <vt:lpstr>DATA EXPLORATION</vt:lpstr>
      <vt:lpstr>PowerPoint Presentation</vt:lpstr>
      <vt:lpstr>Correlation Between every Columns </vt:lpstr>
      <vt:lpstr>Term In Months</vt:lpstr>
      <vt:lpstr>Sector &amp; Country</vt:lpstr>
      <vt:lpstr>Repayment Interval</vt:lpstr>
      <vt:lpstr>Month with the most occurrences: May, Count: 124</vt:lpstr>
      <vt:lpstr>DATA PREPROCESSING </vt:lpstr>
      <vt:lpstr>PowerPoint Presentation</vt:lpstr>
      <vt:lpstr>PowerPoint Presentation</vt:lpstr>
      <vt:lpstr>PowerPoint Presentation</vt:lpstr>
      <vt:lpstr>PowerPoint Presentation</vt:lpstr>
      <vt:lpstr>PowerPoint Presentation</vt:lpstr>
      <vt:lpstr>   Relation Between Numerical Columns After Cleaning   </vt:lpstr>
      <vt:lpstr>Creating Dummy Variables</vt:lpstr>
      <vt:lpstr>BUSINESS QUESTIONS</vt:lpstr>
      <vt:lpstr>PowerPoint Presentation</vt:lpstr>
      <vt:lpstr>         Is there a correlation between the number of lenders and the funded loan amount? </vt:lpstr>
      <vt:lpstr>PowerPoint Presentation</vt:lpstr>
      <vt:lpstr>MACHINE LEARNING MODEL</vt:lpstr>
      <vt:lpstr>PowerPoint Presentation</vt:lpstr>
      <vt:lpstr>PowerPoint Presentation</vt:lpstr>
      <vt:lpstr>PowerPoint Presentation</vt:lpstr>
      <vt:lpstr>PowerPoint Presentation</vt:lpstr>
      <vt:lpstr> TIME SERIES ANALYSIS </vt:lpstr>
      <vt:lpstr>PowerPoint Presentation</vt:lpstr>
      <vt:lpstr>PowerPoint Presentation</vt:lpstr>
      <vt:lpstr>Check Standardization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Business Intelligence Project </dc:title>
  <dc:creator>sondos ahmed</dc:creator>
  <cp:lastModifiedBy>sondos ahmed</cp:lastModifiedBy>
  <cp:revision>13</cp:revision>
  <dcterms:created xsi:type="dcterms:W3CDTF">2024-04-26T03:28:53Z</dcterms:created>
  <dcterms:modified xsi:type="dcterms:W3CDTF">2024-05-20T08:05:36Z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